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33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43" r:id="rId12"/>
    <p:sldId id="265" r:id="rId13"/>
    <p:sldId id="344" r:id="rId14"/>
    <p:sldId id="266" r:id="rId15"/>
    <p:sldId id="345" r:id="rId16"/>
    <p:sldId id="346" r:id="rId17"/>
    <p:sldId id="267" r:id="rId18"/>
    <p:sldId id="268" r:id="rId19"/>
    <p:sldId id="347" r:id="rId20"/>
    <p:sldId id="269" r:id="rId21"/>
    <p:sldId id="270" r:id="rId22"/>
    <p:sldId id="271" r:id="rId23"/>
    <p:sldId id="348" r:id="rId24"/>
    <p:sldId id="272" r:id="rId25"/>
    <p:sldId id="273" r:id="rId26"/>
    <p:sldId id="349" r:id="rId27"/>
    <p:sldId id="274" r:id="rId28"/>
    <p:sldId id="275" r:id="rId29"/>
    <p:sldId id="277" r:id="rId30"/>
    <p:sldId id="278" r:id="rId31"/>
    <p:sldId id="279" r:id="rId32"/>
    <p:sldId id="280" r:id="rId33"/>
    <p:sldId id="350" r:id="rId34"/>
    <p:sldId id="281" r:id="rId35"/>
    <p:sldId id="351" r:id="rId36"/>
    <p:sldId id="282" r:id="rId37"/>
    <p:sldId id="283" r:id="rId38"/>
    <p:sldId id="284" r:id="rId39"/>
    <p:sldId id="285" r:id="rId40"/>
    <p:sldId id="286" r:id="rId41"/>
    <p:sldId id="287" r:id="rId42"/>
    <p:sldId id="352" r:id="rId43"/>
    <p:sldId id="288" r:id="rId44"/>
    <p:sldId id="289" r:id="rId45"/>
    <p:sldId id="290" r:id="rId46"/>
    <p:sldId id="353" r:id="rId47"/>
    <p:sldId id="291" r:id="rId48"/>
    <p:sldId id="292" r:id="rId49"/>
    <p:sldId id="293" r:id="rId50"/>
    <p:sldId id="354" r:id="rId51"/>
    <p:sldId id="294" r:id="rId52"/>
    <p:sldId id="297" r:id="rId53"/>
    <p:sldId id="355" r:id="rId54"/>
    <p:sldId id="356" r:id="rId55"/>
    <p:sldId id="298" r:id="rId56"/>
    <p:sldId id="299" r:id="rId57"/>
    <p:sldId id="300" r:id="rId58"/>
    <p:sldId id="357" r:id="rId59"/>
    <p:sldId id="301" r:id="rId60"/>
    <p:sldId id="302" r:id="rId61"/>
    <p:sldId id="303" r:id="rId62"/>
    <p:sldId id="359" r:id="rId63"/>
    <p:sldId id="358" r:id="rId64"/>
    <p:sldId id="304" r:id="rId65"/>
    <p:sldId id="305" r:id="rId66"/>
    <p:sldId id="360" r:id="rId67"/>
    <p:sldId id="361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62" r:id="rId84"/>
    <p:sldId id="321" r:id="rId85"/>
    <p:sldId id="363" r:id="rId86"/>
    <p:sldId id="364" r:id="rId87"/>
    <p:sldId id="322" r:id="rId88"/>
    <p:sldId id="323" r:id="rId89"/>
    <p:sldId id="324" r:id="rId90"/>
    <p:sldId id="325" r:id="rId91"/>
    <p:sldId id="327" r:id="rId92"/>
    <p:sldId id="328" r:id="rId93"/>
    <p:sldId id="330" r:id="rId94"/>
    <p:sldId id="331" r:id="rId95"/>
    <p:sldId id="332" r:id="rId96"/>
    <p:sldId id="333" r:id="rId97"/>
    <p:sldId id="334" r:id="rId98"/>
    <p:sldId id="335" r:id="rId9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176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1/14/26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1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6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39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4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4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12" Type="http://schemas.openxmlformats.org/officeDocument/2006/relationships/image" Target="../media/image42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3.svg"/><Relationship Id="rId7" Type="http://schemas.openxmlformats.org/officeDocument/2006/relationships/image" Target="../media/image20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12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12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3.svg"/><Relationship Id="rId5" Type="http://schemas.openxmlformats.org/officeDocument/2006/relationships/image" Target="../media/image16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svg"/><Relationship Id="rId7" Type="http://schemas.openxmlformats.org/officeDocument/2006/relationships/image" Target="../media/image2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11.svg"/><Relationship Id="rId5" Type="http://schemas.openxmlformats.org/officeDocument/2006/relationships/image" Target="../media/image16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1.svg"/><Relationship Id="rId7" Type="http://schemas.openxmlformats.org/officeDocument/2006/relationships/image" Target="../media/image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0.svg"/><Relationship Id="rId10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deo 5" title="Związki chemiczne">
            <a:hlinkClick r:id="" action="ppaction://media"/>
            <a:extLst>
              <a:ext uri="{FF2B5EF4-FFF2-40B4-BE49-F238E27FC236}">
                <a16:creationId xmlns:a16="http://schemas.microsoft.com/office/drawing/2014/main" id="{D4FCA40A-B870-AECE-0E77-EAF69EA2F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25"/>
            <a:ext cx="9144000" cy="5143500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Definitely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Winter 2026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196782" y="1845851"/>
            <a:ext cx="52858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>
                <a:solidFill>
                  <a:schemeClr val="bg1"/>
                </a:solidFill>
              </a:rPr>
              <a:t>Molecules</a:t>
            </a:r>
            <a:r>
              <a:rPr lang="pl-PL" sz="4400" dirty="0">
                <a:solidFill>
                  <a:schemeClr val="bg1"/>
                </a:solidFill>
              </a:rPr>
              <a:t> in 3D </a:t>
            </a:r>
            <a:r>
              <a:rPr lang="pl-PL" sz="4400" dirty="0" err="1">
                <a:solidFill>
                  <a:schemeClr val="bg1"/>
                </a:solidFill>
              </a:rPr>
              <a:t>space</a:t>
            </a:r>
            <a:endParaRPr lang="pl-PL" sz="4400" dirty="0">
              <a:solidFill>
                <a:schemeClr val="bg1"/>
              </a:solidFill>
            </a:endParaRPr>
          </a:p>
        </p:txBody>
      </p:sp>
      <p:pic>
        <p:nvPicPr>
          <p:cNvPr id="8" name="Grafika 7" descr="Probówki z wypełnieniem pełnym">
            <a:extLst>
              <a:ext uri="{FF2B5EF4-FFF2-40B4-BE49-F238E27FC236}">
                <a16:creationId xmlns:a16="http://schemas.microsoft.com/office/drawing/2014/main" id="{BE855B5D-39E1-7769-E10B-D22D5A049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9378" y="1923200"/>
            <a:ext cx="671716" cy="67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42884" y="182880"/>
            <a:ext cx="657263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HY MOLECULES ARE NOT STATIC</a:t>
            </a:r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C9A24194-3B3D-58F5-76EC-63A042DF4E2D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51857E9-670A-32F0-77ED-ADDB213B76EB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637D4EA-3C46-7D46-B305-9C0797F357E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nstelacja z wypełnieniem pełnym">
              <a:extLst>
                <a:ext uri="{FF2B5EF4-FFF2-40B4-BE49-F238E27FC236}">
                  <a16:creationId xmlns:a16="http://schemas.microsoft.com/office/drawing/2014/main" id="{75CB1748-5AF4-ACD2-8DEA-F8F6ABB25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1B6BB40-1540-CBEC-BA5C-5E993BB6D4F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1611196-F3A6-404E-61AE-8C2AC9EE049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Wyjście z wypełnieniem pełnym">
              <a:extLst>
                <a:ext uri="{FF2B5EF4-FFF2-40B4-BE49-F238E27FC236}">
                  <a16:creationId xmlns:a16="http://schemas.microsoft.com/office/drawing/2014/main" id="{08C3CE06-CC48-339B-BDB0-A331E4D44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1E199A6-A5A5-B73A-FCB8-F0145BFCF1E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501A727-78D1-E8A7-6E3D-3F1A6E66E31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Magnes z wypełnieniem pełnym">
              <a:extLst>
                <a:ext uri="{FF2B5EF4-FFF2-40B4-BE49-F238E27FC236}">
                  <a16:creationId xmlns:a16="http://schemas.microsoft.com/office/drawing/2014/main" id="{1F2FC8BF-49A0-DD80-C977-8896D9BE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5907D76-8160-8BB8-D2A1-835A5B662C2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89FBE23-F142-9535-A3F6-9435C6148E9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okulary 3D z wypełnieniem pełnym">
              <a:extLst>
                <a:ext uri="{FF2B5EF4-FFF2-40B4-BE49-F238E27FC236}">
                  <a16:creationId xmlns:a16="http://schemas.microsoft.com/office/drawing/2014/main" id="{245C80CE-183B-F4A3-462C-F80F82C1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5BE89B70-0999-8DF0-DD87-ECF16EBB76CC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033BAD6B-E668-7D54-7576-84CB6FEA2B3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Łącze z wypełnieniem pełnym">
              <a:extLst>
                <a:ext uri="{FF2B5EF4-FFF2-40B4-BE49-F238E27FC236}">
                  <a16:creationId xmlns:a16="http://schemas.microsoft.com/office/drawing/2014/main" id="{7C2B6A5C-86B1-D6FF-940A-53D81AD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3074" name="Picture 2" descr="Conformational ensembles for two small molecules of the Astex dataset generated by Frog2 (all atom colors, carbons in yellow) and Omega (all atom colors, carbons in light pink: (a) PDB code 1jla; and (b) PDB code 1meh. The experimental structure of the co-crystallized ligands are also shown (all atom colors, carbons in magenta).">
            <a:extLst>
              <a:ext uri="{FF2B5EF4-FFF2-40B4-BE49-F238E27FC236}">
                <a16:creationId xmlns:a16="http://schemas.microsoft.com/office/drawing/2014/main" id="{558B5ABF-A5EB-D710-FB53-15401E696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2155371" y="952321"/>
            <a:ext cx="5943600" cy="404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05B4CD-E6B9-017B-B29A-1F7BD10B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BBE231C-10A2-FD95-96DE-6A251D7B2CE8}"/>
              </a:ext>
            </a:extLst>
          </p:cNvPr>
          <p:cNvSpPr txBox="1"/>
          <p:nvPr/>
        </p:nvSpPr>
        <p:spPr>
          <a:xfrm>
            <a:off x="1742884" y="182880"/>
            <a:ext cx="657263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HY MOLECULES ARE NOT STATIC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69704D9A-22BF-38C5-0060-DD3B417A3B8E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Molecules adopt multiple shapes due to rotatable bonds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D78CE19-BBCF-50B4-D17A-2E7D336583C4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Flexibility affects binding and energy landscapes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5C797156-98EC-8DB5-5652-37B2AD4DBFB5}"/>
              </a:ext>
            </a:extLst>
          </p:cNvPr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Single static conformation is rarely sufficient</a:t>
            </a:r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BD8FFB00-4D3A-D49E-0FE0-B0C6F264EB55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971CA12-2559-0C27-274F-D68C6BA412C8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AEFD483-2FC3-38DE-39DE-A93B9A2E5CB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nstelacja z wypełnieniem pełnym">
              <a:extLst>
                <a:ext uri="{FF2B5EF4-FFF2-40B4-BE49-F238E27FC236}">
                  <a16:creationId xmlns:a16="http://schemas.microsoft.com/office/drawing/2014/main" id="{BAD42311-56E0-C9C0-3A49-F6B01DA1C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F9AD6CE-5BFE-25C4-F296-B58590501DA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BC94210-5A65-C7E1-7326-247A122B29C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Wyjście z wypełnieniem pełnym">
              <a:extLst>
                <a:ext uri="{FF2B5EF4-FFF2-40B4-BE49-F238E27FC236}">
                  <a16:creationId xmlns:a16="http://schemas.microsoft.com/office/drawing/2014/main" id="{D5D1AD05-51BF-0531-BF6F-028D3822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561E0D6-E760-97DA-D924-523CFCF74FC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28028155-1270-E86C-36C6-C65E701A4AC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Magnes z wypełnieniem pełnym">
              <a:extLst>
                <a:ext uri="{FF2B5EF4-FFF2-40B4-BE49-F238E27FC236}">
                  <a16:creationId xmlns:a16="http://schemas.microsoft.com/office/drawing/2014/main" id="{7AD9143C-D04A-61CF-DD91-679806501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4005810-C005-99B2-6728-F1BAAE7C592F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D32C36F-1230-8C89-CFF9-71413C8603E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okulary 3D z wypełnieniem pełnym">
              <a:extLst>
                <a:ext uri="{FF2B5EF4-FFF2-40B4-BE49-F238E27FC236}">
                  <a16:creationId xmlns:a16="http://schemas.microsoft.com/office/drawing/2014/main" id="{6B5C08D5-E99B-F9AF-8E16-76B1FEE34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4239CFA-C531-2BE2-3813-540FE3B20F5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BC85B394-CDCC-C217-AD25-1974FD8EB00E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Łącze z wypełnieniem pełnym">
              <a:extLst>
                <a:ext uri="{FF2B5EF4-FFF2-40B4-BE49-F238E27FC236}">
                  <a16:creationId xmlns:a16="http://schemas.microsoft.com/office/drawing/2014/main" id="{8ED972C2-A997-5D85-9617-914AB8D8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21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41504" y="182880"/>
            <a:ext cx="37753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OTATABLE BONDS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0335092-1578-472D-B20B-7E72C400F0D2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C84830D-829E-EA07-CFE8-1C324192842B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EFB5D09-3FF1-7070-CC78-88708BB89E3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5B682953-281F-F7B2-EA63-4051F5501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D793CDC-3B66-1814-A482-99A43B55EFC9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3DB20E1-B498-24FC-974A-1EFCAB3C652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3BBD1FDE-C062-7685-1AF1-DBA175F54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5678C9E-62DF-BAC2-05EE-FDA63EFE5489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8FB70D3-DA92-D4A6-A8A1-279DE223B4E1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5399885-3984-616B-B9D0-228EA557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77033B8-BF26-5116-C881-8DB05BBB05E9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67987CA-F1FC-A1FD-98AB-5C87F6463E1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2FA6FC02-505B-4DAB-BF62-255DFEB01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42B5BEF-0E5E-8C7D-1444-092A8385A396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BBF530D-65EB-7CAF-27EE-BC1DB747BF89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9B081ACF-BA3F-43CA-C4CC-58234469A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4098" name="Picture 2" descr="Molecular Interaction Visualization | OpenEye Scientific">
            <a:extLst>
              <a:ext uri="{FF2B5EF4-FFF2-40B4-BE49-F238E27FC236}">
                <a16:creationId xmlns:a16="http://schemas.microsoft.com/office/drawing/2014/main" id="{C9D3119D-BCFB-9B31-29EF-40C932822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71" y="1199897"/>
            <a:ext cx="7195457" cy="33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9608E2-6946-B4D9-18AB-7A71F837B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8617DCA-E341-27AD-A458-ECD867B1DF85}"/>
              </a:ext>
            </a:extLst>
          </p:cNvPr>
          <p:cNvSpPr txBox="1"/>
          <p:nvPr/>
        </p:nvSpPr>
        <p:spPr>
          <a:xfrm>
            <a:off x="3141504" y="182880"/>
            <a:ext cx="37753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OTATABLE BONDS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F1565A40-13FF-3055-A61C-C2908559595A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Each rotatable bond adds a torsional degree of freedom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DF69289-C095-601E-8403-4AB47333E62D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Number of conformations grows exponentially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7172A98-0DA5-7A21-5D7E-073E175FCF42}"/>
              </a:ext>
            </a:extLst>
          </p:cNvPr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Important for sampling in docking algorithms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BCC78F9-718A-188F-87D8-A46C06B4E31E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85BA30C-550B-BA20-9692-9E8AE37D1282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F7CF76A-DAA0-11EA-D717-2A487171B6C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2BA158C1-52ED-4AE8-7231-1CA5D0A7C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5CAF6B4-F4C1-3B37-55E9-697A93D8301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73C8B46-9CA5-1217-E93F-213DE276AC9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42B3946-F173-F696-5F46-CE0DC2193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C7AB2D2-28A8-846D-3C35-9E8CCDC4A6B4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25B28CD-F16E-1DF0-D96F-41C071AE2BF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6DD34F6-670E-AF5D-0C82-31AEDD0F8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05DDDEF-A8B4-A9F4-BF61-8CE8DA149F0D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8D22DA2-33DD-7F79-ECC2-B08144F5B79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CC239899-BEDF-AF12-5265-7A3EEE9A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3770B12-25C7-0F68-5121-92476C07AB3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1C30D1F-D607-7ED7-F4EF-33FA4FB7D3A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70F334B-3CE5-BAB8-56D8-A6D733455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067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82894" y="182880"/>
            <a:ext cx="229261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O</a:t>
            </a:r>
            <a:r>
              <a:rPr lang="pl-PL" sz="3200" dirty="0">
                <a:solidFill>
                  <a:srgbClr val="FFFFFF"/>
                </a:solidFill>
              </a:rPr>
              <a:t>TAMERS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AABB11E-74E7-DC84-06B3-8608D9101CCC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FCCA7B3-71BF-15F1-F924-9BF7ACF143F7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4BFDB69-378E-AF01-1A31-ED6A7726D65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986C4ED1-09E3-12F4-8DC2-28B9D57F1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B95209F-3D33-C1AE-C4AC-F1BF0D9B3941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FC0D8CD-6EEE-74F6-435E-9FE3CE13730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E2725906-55B9-7CA8-399B-8BEC612FF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1A56F30-22AE-B5E3-EF3A-6B969975105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2D89002-3695-D97C-49FE-9BAF8BAE8AF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B6BB9018-3CFF-21A4-517E-E917290F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3E313B1-003F-C054-110B-9EBEA8C98C6B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B087A5D-D984-DA8C-83BB-8693E6E3A29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36A52769-55AB-4BD8-FD14-61488462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75ED19C-DDD9-FDFB-E4EF-22393EA42B49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A7A6981-4C48-5249-5DDB-0251806A572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03B15D6-5D4D-A561-81D9-E0EC46EE7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5122" name="Picture 2" descr="Conformational analysis of n butane | PPTX">
            <a:extLst>
              <a:ext uri="{FF2B5EF4-FFF2-40B4-BE49-F238E27FC236}">
                <a16:creationId xmlns:a16="http://schemas.microsoft.com/office/drawing/2014/main" id="{9A172118-6397-FDF0-908F-06399162EC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30689" r="31270" b="31216"/>
          <a:stretch>
            <a:fillRect/>
          </a:stretch>
        </p:blipFill>
        <p:spPr bwMode="auto">
          <a:xfrm>
            <a:off x="2378529" y="1074557"/>
            <a:ext cx="5285014" cy="358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ACD00-AB3C-3F81-D6A6-8C02377D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6D290B1-2242-91B3-0AA9-F620368C8AF9}"/>
              </a:ext>
            </a:extLst>
          </p:cNvPr>
          <p:cNvSpPr txBox="1"/>
          <p:nvPr/>
        </p:nvSpPr>
        <p:spPr>
          <a:xfrm>
            <a:off x="2139627" y="182880"/>
            <a:ext cx="57791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ONFORMATION GENERATION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693FF5F5-2273-C354-E216-DA403728C866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Use classical force fields to predict stable conformations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3E7288F-7374-E50E-CEEC-573906AD5C46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MMFF and UFF are widely used in cheminformatics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87B86539-C14F-FEEC-A48C-20A38CBA58E2}"/>
              </a:ext>
            </a:extLst>
          </p:cNvPr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Energy minimization finds low-energy geometries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CAF4DAB-1153-1AEA-9CF8-A5DE9B5401E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EA3605D-E226-1C56-2307-CC8EBE32B84C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53A53CC-775F-DDB2-3BEF-1604047AF4D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FDBEEA78-4130-27A5-FF84-D0AB6D80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377C1C8-9EF3-7287-AE8A-2CC602E0C8B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3FADBC7-47C3-B58D-D788-6CCBEC1BAEB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FE90817-C919-8167-306A-87994405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658BB99-7E17-54AD-A609-F2A756CC3EF9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8B3D225-3DD8-EBD2-597B-AEFF2F542A7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BA5C88E0-6F39-601F-3ADB-5ECE3B9C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158B4A1-8E45-8027-A8E0-EFC9ECA59779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5D1EA33-974D-B454-21F6-79FF67A5333B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D1E515E6-9454-EDAF-18CA-E7DC1471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327F76A-1E50-FAB9-22C7-AA300EBBC4E0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BA6CD10-CDBC-C7A4-EED4-5304BE0453B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112ED7A-57E6-BA45-3021-BFBB7A501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96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3E3749-FC4E-1929-353F-B2E5A5FF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8C9E34BD-E2A3-B1C1-1CBC-EF2BC034C2B2}"/>
              </a:ext>
            </a:extLst>
          </p:cNvPr>
          <p:cNvSpPr txBox="1"/>
          <p:nvPr/>
        </p:nvSpPr>
        <p:spPr>
          <a:xfrm>
            <a:off x="2139627" y="182880"/>
            <a:ext cx="57791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ONFORMATION GENERATION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E16D8C1-1D42-1C6B-5A1C-EC7EDA706B0D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0DD0FBC-79D7-4442-4BFE-9323D1DC4281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2ED8C83-0DBD-FF12-3C33-9995FDFFF19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C344774E-BAEE-82DC-20AB-943433ADF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D9510C2-29D4-62DA-11B1-F804FFDAA000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A8277D6-D757-2F5B-FE5A-FC2E28EC430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F2EAB375-8010-3E62-9C46-F0775567A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73B4FC4-A7FD-D6F9-22AB-553792174E2E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3674149-319A-0D74-5140-9217F749C9C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0D8CB2B2-FA2A-A418-5CCB-044C9240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C26C0B9-2BEF-1CEA-52A2-2B73A2919E69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3066C6F-7B6D-1BA2-0458-EFED3D1B5F1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B88E60A6-93BD-B616-2109-37C93D7F5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74A1DE8-BFE9-A4B1-63DC-E567AC77D75D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B93D3C8-22C8-99EB-A461-D4B3F3ACBB21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ADC6BDA-6D3C-1CF4-174C-335D6B8B5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6146" name="Picture 2" descr="PPT - Molecular Mechanics Force Fields PowerPoint Presentation, free ...">
            <a:extLst>
              <a:ext uri="{FF2B5EF4-FFF2-40B4-BE49-F238E27FC236}">
                <a16:creationId xmlns:a16="http://schemas.microsoft.com/office/drawing/2014/main" id="{C0A7D868-7459-DEA9-C0D0-E01927C53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335" y="869228"/>
            <a:ext cx="5513730" cy="413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38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L-BASED FORCE FIELDS FOR MOLECULES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Machine learning predicts energy and geometry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Often faster than traditional force fields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Can capture subtle electronic effects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1B9B176-DE09-5995-2881-C25882F0B6D9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4F479AD-02DD-C5B1-25A2-DE27D3578D4C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FD9EB1B-5AA0-DA31-302D-1445D13471F8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ECDCA3A4-3E2F-FE23-A8EC-5DB8C909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AFEE3D6-9433-7FCF-A78E-111F1E7CF780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22A6C50-8F3C-522C-C194-019C53D7CF6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35A484EC-473D-40E2-3429-FD39D706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A7A7D03-79BA-1AF7-16C0-7A1A107BFC1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6BA9DBA-6CA2-22BA-1AB4-2F4CEC77B6F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E7619C4-16AB-051C-ECD8-5E6C23342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185B7B6-2CE1-D111-4AC7-827F0A386C34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1B46C76-AA5D-5601-7A1A-395602AAD70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2FCF6C28-551C-D783-A379-F46B9A32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CA30B7F-7ED3-59B4-C5B0-88CCA7652FAC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3FC6753-F4E9-CEF8-979E-33179FE409A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28671F5-3E0B-F669-B095-07BB44DA6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14678" y="182880"/>
            <a:ext cx="42290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ISTANCE GEOMETRY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Build 3D coordinates from distance constraints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Generates multiple plausible conformers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Useful for flexible docking and energy analysis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98A117A-C1B0-EDEC-4422-59241BB5E3CF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805A630-08B7-6EFA-654E-631CD28F37C7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D6BB9DF-AD31-4D38-707B-A41ECEB8228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5118D8DE-4337-945E-CFD9-75A490F19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1B8CC3B-348F-DF3F-3C77-CCA2E7CD3E6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E2E7F20-2219-0D9E-8C2F-8BB707C7232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73ECF8C-FEDF-5508-09E6-ACD8ED951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64DE308-E4F0-6C56-1A03-EC930D09AAC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67CB1E3-76D1-1FD7-69EC-9F15118594C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1D1D807-E297-30FF-BFEC-37584769A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A4CA7FE-21F2-0948-980E-11435D9388F8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FD84ED9-55A8-538A-8915-F1F476ABA32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CD4BFBC6-9A84-2DEA-FC39-17BA50B2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0FE41E4-BF41-BB47-74C3-E44050BA6E6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7E2AE74-5DF6-DDEC-EA00-AF68BD87227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A127DAE8-A8BC-B5F6-7409-540342B9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80BC1C-0F87-CD8B-27FD-9A5E67621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C2CF427-8294-5A7D-5130-7836D083195F}"/>
              </a:ext>
            </a:extLst>
          </p:cNvPr>
          <p:cNvSpPr txBox="1"/>
          <p:nvPr/>
        </p:nvSpPr>
        <p:spPr>
          <a:xfrm>
            <a:off x="2914678" y="182880"/>
            <a:ext cx="42290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ISTANCE GEOMETRY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9A5FFB2-96FD-31A0-9A18-2C43315A84F9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6983169-CA31-7EDB-608E-3DEDF72B1793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C31B440-B301-7311-6C46-5ED27C2A0CE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C636C1D9-76C4-328C-570E-D49B97038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74AF4C9-7F0A-19D7-B720-0BBC9FD1D92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9155CB0-FC59-AA54-D48D-4125C45CEC8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45EB0D40-E2E1-1F9D-D8F8-46DDBFEF7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2297CD3-3209-13C2-47AD-8CA08762565B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34F48DD-888C-0D51-3D2B-BB1178AE9981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5BB91FFA-858C-8C7F-D045-140F53557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2533E17-E2B4-8BF1-682B-D79F05CB6114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05E7F4B-CE46-A1AA-11F3-CEDA19839B9A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EB5EFD83-C433-3CFA-C238-19F2D54CA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B17B933-E35E-9961-7D2F-8B406BA51D2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4E394D4-DA7F-A52E-367D-195CD659843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CAA1CC6-DF06-059A-58AA-C6A121F5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4" name="Obraz 23" descr="Obraz zawierający forma do wykrajania ciastek&#10;&#10;Zawartość wygenerowana przez AI może być niepoprawna.">
            <a:extLst>
              <a:ext uri="{FF2B5EF4-FFF2-40B4-BE49-F238E27FC236}">
                <a16:creationId xmlns:a16="http://schemas.microsoft.com/office/drawing/2014/main" id="{CB0ABDA8-46DC-5E1C-DBBB-5B2A61DCED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16975" y="1911695"/>
            <a:ext cx="3057988" cy="1948718"/>
          </a:xfrm>
          <a:prstGeom prst="rect">
            <a:avLst/>
          </a:prstGeom>
        </p:spPr>
      </p:pic>
      <p:pic>
        <p:nvPicPr>
          <p:cNvPr id="26" name="Obraz 25" descr="Obraz zawierający Wielobarwność, zrzut ekranu, linia, Wykres&#10;&#10;Zawartość wygenerowana przez AI może być niepoprawna.">
            <a:extLst>
              <a:ext uri="{FF2B5EF4-FFF2-40B4-BE49-F238E27FC236}">
                <a16:creationId xmlns:a16="http://schemas.microsoft.com/office/drawing/2014/main" id="{F81133FC-5029-34DF-850D-9D11747891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6710" y="998042"/>
            <a:ext cx="4439095" cy="38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1E6F61-1AD2-4547-4492-8BFBE5D99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BAB47FD-B01B-BE04-7241-91FB1EC99AD6}"/>
              </a:ext>
            </a:extLst>
          </p:cNvPr>
          <p:cNvSpPr txBox="1"/>
          <p:nvPr/>
        </p:nvSpPr>
        <p:spPr>
          <a:xfrm>
            <a:off x="3474930" y="182880"/>
            <a:ext cx="31085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F</a:t>
            </a:r>
            <a:r>
              <a:rPr sz="3200" dirty="0">
                <a:solidFill>
                  <a:srgbClr val="000000"/>
                </a:solidFill>
              </a:rPr>
              <a:t>ROM </a:t>
            </a:r>
            <a:r>
              <a:rPr lang="pl-PL" sz="3200" dirty="0">
                <a:solidFill>
                  <a:srgbClr val="000000"/>
                </a:solidFill>
              </a:rPr>
              <a:t>2D TO 3D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7DD5D01D-9FCA-B821-E151-1F9FF80FD953}"/>
              </a:ext>
            </a:extLst>
          </p:cNvPr>
          <p:cNvSpPr/>
          <p:nvPr/>
        </p:nvSpPr>
        <p:spPr>
          <a:xfrm>
            <a:off x="1371601" y="4063126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3D structure is critical for binding analysis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EDB21B7-5C87-5180-76A2-2B17768DBBC8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7" name="Grupa 66">
            <a:extLst>
              <a:ext uri="{FF2B5EF4-FFF2-40B4-BE49-F238E27FC236}">
                <a16:creationId xmlns:a16="http://schemas.microsoft.com/office/drawing/2014/main" id="{91D3685B-4695-9E77-55E2-EE77826F6049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C9DFDB9-E53B-C163-A59B-1647E984C5F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Magnes z wypełnieniem pełnym">
              <a:extLst>
                <a:ext uri="{FF2B5EF4-FFF2-40B4-BE49-F238E27FC236}">
                  <a16:creationId xmlns:a16="http://schemas.microsoft.com/office/drawing/2014/main" id="{9A79D3C7-570B-D837-1225-3AFA33104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68" name="Grupa 67">
            <a:extLst>
              <a:ext uri="{FF2B5EF4-FFF2-40B4-BE49-F238E27FC236}">
                <a16:creationId xmlns:a16="http://schemas.microsoft.com/office/drawing/2014/main" id="{99180834-4D8C-DE41-AB21-A7EFF7D805F4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69" name="Owal 68">
              <a:extLst>
                <a:ext uri="{FF2B5EF4-FFF2-40B4-BE49-F238E27FC236}">
                  <a16:creationId xmlns:a16="http://schemas.microsoft.com/office/drawing/2014/main" id="{20764205-E5FA-E1D3-56D3-A098A8DEE35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0" name="Grafika 69" descr="Wyjście z wypełnieniem pełnym">
              <a:extLst>
                <a:ext uri="{FF2B5EF4-FFF2-40B4-BE49-F238E27FC236}">
                  <a16:creationId xmlns:a16="http://schemas.microsoft.com/office/drawing/2014/main" id="{F4774011-A698-A38E-9BA7-5FD435482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74" name="Grupa 73">
            <a:extLst>
              <a:ext uri="{FF2B5EF4-FFF2-40B4-BE49-F238E27FC236}">
                <a16:creationId xmlns:a16="http://schemas.microsoft.com/office/drawing/2014/main" id="{E103DD3E-6BD5-B654-5CD3-6A3127CDF0C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75" name="Owal 74">
              <a:extLst>
                <a:ext uri="{FF2B5EF4-FFF2-40B4-BE49-F238E27FC236}">
                  <a16:creationId xmlns:a16="http://schemas.microsoft.com/office/drawing/2014/main" id="{FCFBF8A1-6031-78E8-28F0-309CBC58F0D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6" name="Grafika 75" descr="Konstelacja z wypełnieniem pełnym">
              <a:extLst>
                <a:ext uri="{FF2B5EF4-FFF2-40B4-BE49-F238E27FC236}">
                  <a16:creationId xmlns:a16="http://schemas.microsoft.com/office/drawing/2014/main" id="{68FDDDDC-2D77-0F0A-315C-43F6D0BCB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77" name="Grupa 76">
            <a:extLst>
              <a:ext uri="{FF2B5EF4-FFF2-40B4-BE49-F238E27FC236}">
                <a16:creationId xmlns:a16="http://schemas.microsoft.com/office/drawing/2014/main" id="{8DA55A98-9939-010A-DF66-CD9B01A4C92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78" name="Owal 77">
              <a:extLst>
                <a:ext uri="{FF2B5EF4-FFF2-40B4-BE49-F238E27FC236}">
                  <a16:creationId xmlns:a16="http://schemas.microsoft.com/office/drawing/2014/main" id="{0E6A7468-E3F5-2DA9-B8A0-DF41A66EAAA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9" name="Grafika 78" descr="okulary 3D z wypełnieniem pełnym">
              <a:extLst>
                <a:ext uri="{FF2B5EF4-FFF2-40B4-BE49-F238E27FC236}">
                  <a16:creationId xmlns:a16="http://schemas.microsoft.com/office/drawing/2014/main" id="{907EF2FB-CD1A-0837-8B08-66C3D2266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80" name="Grupa 79">
            <a:extLst>
              <a:ext uri="{FF2B5EF4-FFF2-40B4-BE49-F238E27FC236}">
                <a16:creationId xmlns:a16="http://schemas.microsoft.com/office/drawing/2014/main" id="{859AFA4A-07F7-6FA7-B9BE-7F4A9E58765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81" name="Owal 80">
              <a:extLst>
                <a:ext uri="{FF2B5EF4-FFF2-40B4-BE49-F238E27FC236}">
                  <a16:creationId xmlns:a16="http://schemas.microsoft.com/office/drawing/2014/main" id="{3048E7B8-D30B-C3E6-AE6C-D9F67984195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2" name="Grafika 81" descr="Łącze z wypełnieniem pełnym">
              <a:extLst>
                <a:ext uri="{FF2B5EF4-FFF2-40B4-BE49-F238E27FC236}">
                  <a16:creationId xmlns:a16="http://schemas.microsoft.com/office/drawing/2014/main" id="{A477E17C-FE9A-3A41-FBF8-4905CC96B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84" name="Obraz 83" descr="Obraz zawierający szkic, kreskówka, sztuka, ilustracja&#10;&#10;Zawartość wygenerowana przez AI może być niepoprawna.">
            <a:extLst>
              <a:ext uri="{FF2B5EF4-FFF2-40B4-BE49-F238E27FC236}">
                <a16:creationId xmlns:a16="http://schemas.microsoft.com/office/drawing/2014/main" id="{82B24C44-FF20-F0F6-4C11-3FA5103E7BE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448" b="5938"/>
          <a:stretch>
            <a:fillRect/>
          </a:stretch>
        </p:blipFill>
        <p:spPr>
          <a:xfrm>
            <a:off x="3616886" y="952321"/>
            <a:ext cx="4810607" cy="2881727"/>
          </a:xfrm>
          <a:prstGeom prst="rect">
            <a:avLst/>
          </a:prstGeom>
        </p:spPr>
      </p:pic>
      <p:pic>
        <p:nvPicPr>
          <p:cNvPr id="86" name="Obraz 85" descr="Obraz zawierający szkic, diagram, design, rysowanie&#10;&#10;Zawartość wygenerowana przez AI może być niepoprawna.">
            <a:extLst>
              <a:ext uri="{FF2B5EF4-FFF2-40B4-BE49-F238E27FC236}">
                <a16:creationId xmlns:a16="http://schemas.microsoft.com/office/drawing/2014/main" id="{C56DB327-BBC5-BDA4-2EBE-1E766792D4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4104" y="952321"/>
            <a:ext cx="1722883" cy="288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29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NERGY MINIMIZATION APPROACHES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Refine 3D structures to local energy minima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Gradient-based optimization is common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Reduces unrealistic bond lengths and angles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03FA7D5-75C9-EE8A-0AE4-C98321980AA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0310A04-B0B2-99C6-9CB4-3D42631CD65F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2BED45F-FBFC-CEC1-BF69-71C965F63808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12D476A5-0502-F5C9-5654-3DDC47766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E757B3E-B19E-A7F8-6EFA-91216758158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FFF5108-CB56-A3ED-DBF2-7F93805001E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F11DE6FD-40DE-537B-3C61-79022D220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948158A-8A81-5208-9874-4963102E1F0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946EB9B-81E8-27CE-4D64-D0538F009A9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AB85B6D-C0A4-BC1E-284A-01E92007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DB6A19A-F564-DB2B-B8B8-82F301AA01D8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DDCE807-9152-8E85-923F-E68BCC0C1B5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07DA31C8-28BD-1287-4C32-7C2FD2FD4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85B8C3B-2AF7-99CE-0BB2-7653DA2B35A2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5E616AF-F935-2187-950A-8A0A252A2284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CB2B084-D1E7-0EC7-FF4D-940CE78F0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78849" y="182880"/>
            <a:ext cx="490070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ONFORMER ENSEMBLES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Multiple low-energy conformations represent flexibility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Used to capture realistic binding possibilities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Ensembles improve docking and similarity calculations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FAF7969-5A05-2A34-5F90-1A0C609087CB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C46EEB1-105F-D48B-A2BA-FE965080D2F4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66268F-4377-5C0C-4E02-DCD505B80B8B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6C713347-A175-41A6-BCF8-D80D4E3B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2987512-4D72-8103-8E1E-A8AC78E530C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32962D1-DE67-8C6C-85A2-701EA77016E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E7C09132-4CE2-DB07-5C67-B8E14FF9E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BD59AFD-B790-3B50-55BE-0C5D82AD6CB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56E9196-18F9-916D-94E8-8F61EB19584C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6575EF73-E379-DD4F-9D15-C70593D5F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7B1FDEC-F2D3-41D8-ABE6-D34F4380D1F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9624E3E-399F-268B-06BE-1995861264A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CBD0E7B9-2CD9-15E1-BA09-8001FA961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A779359-9D7D-21A9-2B10-5434240DAEE6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9BB3E9D-E596-5952-3D92-854583B8BF2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638CAAB-5F0F-D725-C4AD-6DDDFAE9E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849757" y="182880"/>
            <a:ext cx="43588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ROTONATION STATES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440964F-EDEE-6897-483B-3998DEB2F02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5FF0BE8-20A3-7E27-5551-4B3C888CD9A1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975AC18-6338-A240-47E9-97A348119329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98F9BF48-0D80-0986-594E-63326DFF9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6C87E6D-1AEF-0848-6C50-4F37A279467F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A2D63DF-07DF-C3D8-CA28-0171EA02EA5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A3F02BB-EE7B-B4ED-AC49-A48F8E03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1FCEF7D-C8A6-64FE-36E7-5D4EC20CD44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B59320B-D932-D197-D6E6-C123E421CCF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F4C40BF3-E448-3C1D-0071-29AD7BAF2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DF3C2A6-DF08-341E-D218-C51CBA87342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A187F3E-4E6E-8B05-4D35-F98ADC2977B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929298F0-FB53-B4BD-63EF-335A6136C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E91FD4B-C406-F780-37B0-62E0362F658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2F7E324-FC3C-74BE-47F2-2D6CD319CEF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38E29F5B-B743-F6A6-D3B6-F1852E493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7170" name="Picture 2" descr="Protonation And Deprotonation Reactions: Dramatic Effects On Reactivity">
            <a:extLst>
              <a:ext uri="{FF2B5EF4-FFF2-40B4-BE49-F238E27FC236}">
                <a16:creationId xmlns:a16="http://schemas.microsoft.com/office/drawing/2014/main" id="{376C94E3-5120-6195-06DE-A5CCB6922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5" b="20000"/>
          <a:stretch>
            <a:fillRect/>
          </a:stretch>
        </p:blipFill>
        <p:spPr bwMode="auto">
          <a:xfrm>
            <a:off x="1245393" y="1140552"/>
            <a:ext cx="7567613" cy="35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D4040-4027-0C49-0E35-67B58B562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83445486-947C-39D9-4113-2BDB3DD07DB8}"/>
              </a:ext>
            </a:extLst>
          </p:cNvPr>
          <p:cNvSpPr txBox="1"/>
          <p:nvPr/>
        </p:nvSpPr>
        <p:spPr>
          <a:xfrm>
            <a:off x="2849757" y="182880"/>
            <a:ext cx="43588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ROTONATION STATES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7E9972CF-3BFA-F6B1-00CA-4F0BFCA803C7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Protonation affects H-bond donors/acceptors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27C0BDC4-D235-9BF8-4845-39C671E96E92}"/>
              </a:ext>
            </a:extLst>
          </p:cNvPr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🌡️ pH can change ligand charge state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5E2E9674-D8DB-0A92-65AC-4213F5941C96}"/>
              </a:ext>
            </a:extLst>
          </p:cNvPr>
          <p:cNvSpPr/>
          <p:nvPr/>
        </p:nvSpPr>
        <p:spPr>
          <a:xfrm>
            <a:off x="1371600" y="304110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Algorithms can enumerate multiple protonation states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D78F9E9-0E87-29FC-5C2C-BD5010E460B8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D79744F-E344-83E8-7D1B-350A7DC972E5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8137324-ED9D-B6E6-0FA8-F0D33548C9F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6D094A5C-8A95-A44A-0E1B-6A23356B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61DD14D-6229-8DFD-BB21-B6A7E3616204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802C307-B61E-5283-C27D-21B096C86BF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5773FC4-A500-A770-D09B-E4B8FF93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28D56A2-A4A0-C6A0-1E43-199C829EE48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4520764-1771-2849-141D-56CDD659D18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3FDFBEF-777A-2EC7-69EC-F9B9AFE35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8662ADE-C2C3-74C1-8D7D-0326C5936DEC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04FF7C7-5875-512F-4CD9-B7FC0397BE2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0114DA16-9138-0762-7955-8321B65DB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BF972D8-FD8F-CFCD-9854-6C1CA96F8ED2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0B70998-2617-8B1E-7E85-4224544D402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FDE6B79E-49F7-ADB6-5E4F-97A0D08BB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38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AUTOMERISM AND RESONANCE FORMS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Different tautomers can bind differently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Enumerating tautomers is important for docking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Resonance affects electronic distribution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3607B08-0C29-4054-1FDA-D7C64DE63F9C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96C3DF6-3397-5044-97E7-7DC2B5ECED48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32853DD-C1EB-DEDD-B95B-91225B65249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3BB4C8E0-DDF1-D7AD-A87C-5C861BD29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F8DB47E-4039-3DB4-E78F-352F250921A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C41B85C-B8B3-507B-3A83-3211167B64F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9BBFDB1-D2A0-E7D0-6298-1A7FE19FC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347A6DD-9D60-15C7-899E-C196B11431E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B0699E3-859B-3F83-C417-2B70D7B924B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B3D4D2D5-5D73-2EE8-20D5-F868D57D3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9954973-492C-5879-2FD5-38EEFD041CAC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FF91221-1D3B-C1B6-30A7-30EDA65AC7B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55CFC70A-AAA3-86D6-3372-FCB3059A0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632457C-499E-189C-2E9F-3B6B633AEB35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D2F1316-9788-4BCC-7C58-3FAB2ECF5C0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EA73315D-D81E-9FBA-FCD6-D6739D5B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TROPISOMERISM AND AXIAL CHIRALITY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C1DE325-E1D0-3E2C-E7C1-34E9E02FAB45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3865143-CDC7-AE46-F512-941BD5FE91AA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8A2D2AF-E44D-DDF9-BC3A-4DC4A4DD3AB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2FAA405E-85D1-2BAE-2955-A8304D488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15991A6-6880-54F2-DC3B-5C24DA49245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29655CD-1570-768A-D78E-00454A9BFCE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30BB3CD-6EA5-95E2-47D2-810AB05F7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8670C6A-06F4-A29A-E1AE-F074B590033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84EE0B2-A609-3DC4-472C-73F3BA1AF87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FAF8FA7-F613-1CF1-653E-4DFA44A9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1927DD2-8BC2-781C-1640-44A3D242DFCF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A0D8648-12B3-B7CA-30AE-2DC3050ED5A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CCFABC27-46BD-7B55-C4C7-C3C13FA08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B66C7F7-800F-BEA9-1019-08B2A34CAF0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E0BA85-37A9-E90F-CCCF-5323AD8EB63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5D5D1396-FC0C-CC71-45A7-BDBBA872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8194" name="Picture 2" descr="QM Torsion Scan for Analysis of Atropisomers - RCS Research Chemistry ...">
            <a:extLst>
              <a:ext uri="{FF2B5EF4-FFF2-40B4-BE49-F238E27FC236}">
                <a16:creationId xmlns:a16="http://schemas.microsoft.com/office/drawing/2014/main" id="{144081C7-FCB6-9531-C6E6-E5CF6F62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62" y="1488442"/>
            <a:ext cx="7349483" cy="28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219C51-131B-90E5-964C-1C3F4556D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6C2309A-2EA2-87A0-E443-52EE2B66F981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TROPISOMERISM AND AXIAL CHIRALITY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B8CA306B-BE1C-AE0B-6594-889082DC7010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Axial chirality affects binding orientation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5A3FC314-F6B5-4E2E-463E-23C8F222B0FA}"/>
              </a:ext>
            </a:extLst>
          </p:cNvPr>
          <p:cNvSpPr/>
          <p:nvPr/>
        </p:nvSpPr>
        <p:spPr>
          <a:xfrm>
            <a:off x="1371600" y="222236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Stable </a:t>
            </a:r>
            <a:r>
              <a:rPr dirty="0" err="1"/>
              <a:t>atropisomers</a:t>
            </a:r>
            <a:r>
              <a:rPr dirty="0"/>
              <a:t> must be considered in docking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2FEE6B9-E705-6B8B-D60A-1CB15BE7A5F8}"/>
              </a:ext>
            </a:extLst>
          </p:cNvPr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Computational prediction guides experimental validation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B08D7C5-3996-6E67-3332-2B0961DD5F39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3F39A61-0D46-1592-48B0-54FDA93917B0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7B047FB-6220-A639-1636-8BE151D0720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428CB5C2-B516-E7F8-7AD5-BA28C5ACD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63AA95D-9CE7-C38B-95A6-0CC22061491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A3EBE2D-BC3D-D060-0017-510FF58F39B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81DEBB7-2A3C-FBB7-F475-1536C8F2E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A799C15-D979-0D66-3E40-FC2905FA57F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D8AE041-D1EE-CB53-5EDC-8B37241636C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75FB3991-30F5-B502-DD32-159839D2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5CAC296-4C6F-AAE4-ECA4-42A71B089923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CCC8AA6-255A-9F72-2CA5-FC8D2917144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670927B2-EEAF-4177-428B-44D287B42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A37F74C-9818-1356-E24C-7A2586B163F3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F422DDE-DE20-4FCF-CD06-21140650A48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DFA6CA50-85B5-99E1-1873-EA9D6E2A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688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400115" y="182880"/>
            <a:ext cx="52581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Q</a:t>
            </a:r>
            <a:r>
              <a:rPr sz="3200" dirty="0">
                <a:solidFill>
                  <a:srgbClr val="FFFFFF"/>
                </a:solidFill>
              </a:rPr>
              <a:t>M AND NMR APPROACHES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Quantum mechanics predicts accurate geometries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NMR gives experimental conformational data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Useful for benchmarking computational methods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4FCE501-56CE-F1CD-3C51-8B0DCE5DCD62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62E2B15-0023-9FCC-EE75-9FD79F16F79A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8425803-3329-D8BA-EB06-A67628ECE3DD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1DE8CD34-5985-A8B7-088B-521EA12DA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9F11197-4A6F-19DB-844A-A63E8C3EA39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17D0CF8-32D1-45F9-1B2F-D99DE530E60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5D80BF52-6664-F5D4-B6DB-832EB2144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01BA26B-C4DA-4599-9ECB-1E30CF94425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0A2F903-7018-C7D7-6469-98E658363D87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B618617-30C5-829A-01C2-5574001B0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A4E1DEA-7756-267E-0624-E3F23E9F6427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436B7FB-DC0A-4D81-1365-40E1BB56277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51E363DE-C771-AB71-1251-781178F0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F4F1D0E-54D0-F50D-88B3-00DF8ACB4765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674747-B8A3-0B82-0708-F1324011044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E7D60D2A-B681-0E1D-A349-A95AEC6F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27264" y="182880"/>
            <a:ext cx="360387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OLVENT EFFECTS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Solvent can stabilize certain conformers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Implicit vs explicit solvent models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Important for realistic docking simulations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DDB95E9-0F5F-7B6E-393D-1CBA16FC9194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AE1BE2F-398E-022B-EF9D-5970517FF0BC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D6C9697-A030-6675-4737-7B10CAD51A2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28D7C790-5C42-122F-F399-91414230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4630FDA-2C32-B9C3-895A-A0C60B921B7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D369BE8-77A6-C86F-2CE1-51F7EB83A2A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3A2FA9B-7BA8-0F5D-67F0-7066ABC8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6C899A1-9BEE-7445-13A9-8787CB74565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A0F53D2-418F-DDED-593B-8FF5A966E57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2006483-65E2-2425-A0F2-90698E80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9A56C20-3241-E08F-A07F-0FF463A56163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04A2B19-249E-EFA6-F821-BEAAA7EFFC34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0B6A3B94-69FA-CD07-1F31-03BFBA22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6E16047-081E-A7B5-80E2-B1BE1645943A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0608086-8488-A8AD-7E32-D6ED77465711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86E86D7-9128-2BB2-9CDB-778F61E5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41077" y="182880"/>
            <a:ext cx="33762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3</a:t>
            </a:r>
            <a:r>
              <a:rPr sz="3200" dirty="0">
                <a:solidFill>
                  <a:srgbClr val="FFFFFF"/>
                </a:solidFill>
              </a:rPr>
              <a:t>D DESCRIPTORS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Encode H-bond donors/acceptors, hydrophobic centers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Capture pharmacophore patterns for similarity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💡 Supports docking and virtual screening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1815E1E-F65A-D26D-37BC-2C2E1A720A58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C9B703B-56EF-C720-EFBE-8807791C4147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C8C2E2E-74F9-16CC-E796-97E3E52504EC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D297A25B-F666-BC4C-C163-E1993FE2B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9EA1876-F2ED-F88D-9D55-EA7B7E7DEA3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EC87F94-0E7E-9FA3-1118-E4F4A1EC321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EA54FAD-B92F-D8A3-30BF-B0A0B45A2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52DDA0F-1052-A817-DFC8-C058C29566B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32908FE-203E-2D4D-14EC-CDAB487C47EF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37B0844-0C9B-A1EE-56F3-A95A6772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B048CA0-87E0-A180-8E4C-72D5ED5B5132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60CB08F-E959-6377-DD51-95B323AA681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776E1AE6-8AC2-CC01-8AAB-562FC3559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A581913-8468-468E-4F55-CEA4A7C29F40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770EF71-8656-67EF-2858-FC609ADBA201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988F7A6-601C-47F6-1A94-BDBC69DD4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88415" y="182880"/>
            <a:ext cx="408156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L</a:t>
            </a:r>
            <a:r>
              <a:rPr sz="3200" dirty="0">
                <a:solidFill>
                  <a:srgbClr val="000000"/>
                </a:solidFill>
              </a:rPr>
              <a:t>IGANDS IN 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Small molecules: drugs, metabolites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Peptides: signaling or regulatory molecules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Ions: metal cofactors and charge interactions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598" y="386081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Ligand diversity affects binding strategies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C3CAAFFA-7E5D-0885-C430-BBF5A19F5FF8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12C2974B-CC2E-69E9-5813-50D25ACF8B6F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60C87875-5261-F102-2F68-41A89340A93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8C2A604A-3AEE-FBCD-165E-E64A655B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786E7AAA-E35B-13F8-A4C3-A23DBD948824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C1B84C92-7121-4252-C4C5-74D5E9B018F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E89E9354-9D89-2D60-E5B5-584EFA6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E1F42022-E35F-1642-A956-726E41C23F44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E88C46D4-B8C8-57D6-4448-C05326F7640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32FB54B0-8F70-374E-D00D-F83C75F9B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80717A0C-4A35-3C8A-0501-5051D0D445CF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811A52AA-1200-7671-99A0-2D4C80946CB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9E2677A1-1A39-8939-8CAA-1FFED7D07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25EC01DD-C3A6-58D5-B152-6C4D4B7197FC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B70A4ADE-9EEF-5318-8822-54B64864F7CF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EBAD0D0A-DFB5-AF14-D662-A2CA846D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MSD: ROOT-MEAN-SQUARE DEVIATION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Measures average atomic displacement between structures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Widely used for comparing conformations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957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Sensitive to alignment and outliers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FB92FE8-0F9B-B46F-F071-EFEF6A1F399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9380D27-77C3-1FA8-8835-30B5E0DEA665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9E04997-DF37-ACE4-9F14-5A08848FACA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B6A2F1F6-5F94-5D19-238F-C9CEAD702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68C2529-B35B-D443-3A1A-72E44CACB76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038C2C2-223C-E48A-7E06-7C8BE40DE48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FEAD6911-D5E1-B6B5-892E-0DB22F07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56148ED-5290-BBF7-7272-C596112F7FF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D3C5480-C012-A395-ED6B-FD90BE4C9A9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721FBA4E-1719-C66D-72B3-C766761FD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4A5AA69-92D9-9F8C-66E7-0986734AFF8D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EDD02B7-CB9B-51CA-A0D7-0C7A8781035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F13A834F-5E6A-B6B9-4772-9AAFBC071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030C822-3036-737B-4B38-AEF2636E0686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4381FCE-1A24-4FA8-80C7-1D33AEB2433F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5DAAE9CE-75B4-13A2-67C9-7B354B41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L</a:t>
            </a:r>
            <a:r>
              <a:rPr sz="3200">
                <a:solidFill>
                  <a:srgbClr val="FFFFFF"/>
                </a:solidFill>
              </a:rPr>
              <a:t>IMITATIONS OF RMSD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Ignores chemical context of atoms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Cannot capture functional similarity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Alternative metrics may be more informative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0C13E49-13BB-374A-CF09-B29A65A663AC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28F478A-F02C-64E4-2A35-4933DDE11209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3DB74E6-4CAF-8974-6DEA-80DF6DD092D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E237BF2A-9FF9-F284-99E6-268DE3684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81A817F-4140-9B1C-BDC3-ADA44C7081E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5A42E38-99E3-DA17-DEFB-99FDBA1EDF9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197E3C5-2A24-4219-D2C7-A6BB131D5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C4D70AE-7BBF-7A20-6340-062C5C3A9DEF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28F4A5B-A2C4-00F0-DE54-60750988ED11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6B59C048-1F54-2449-442D-28B7878B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B4F07B6-8580-98EF-3D73-075152476132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C6FE39A-6841-DD33-21D8-9E987C359010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5F740F74-EE23-6E82-E308-728663ABF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190C4B4-F985-4B4D-8BBA-1B7CD0762B28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9EB5BD0-14BC-C077-EBEE-5A1E24F170B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0E19EF9-8279-0B58-B6DB-347F60DBA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38211" y="182880"/>
            <a:ext cx="55819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UCOS METRIC FOR OVERLAP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E94B0B2-52EC-F9C3-D489-723E1A9533EE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E42B7E7-74AC-AFF2-0398-2AF6505C62A8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DE33078-A093-1518-61B5-2271F3A51F9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326237A9-99F7-7EEF-BE08-9C877DBA0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E8184FA-0D41-0DB2-6EC1-19B004DDD291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638D00A-9511-37D4-4E32-381CC044AE4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87BA3D9F-68B6-0589-D1B1-05AFC49D0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6E61BFB-EFAE-7A33-BA57-40EFFD9A7CD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2385830-E13C-56DD-A9B1-D68B39A09A5E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8BA3982-FF0A-5826-99AC-2247226E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42D64AA-404D-1E08-35A9-B70A51D99F7F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C1C146F-D030-6AA9-7C0A-41A5AB71FC0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80291D6C-0076-507D-6732-134E5AFB1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0D0E45D-027E-371F-582D-5C0B2ACD65FA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ABB659A-0A69-28F6-2063-CDDFF10F66B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FA40F96-E47D-C0F2-7E74-0D440F939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Obraz 22" descr="Obraz zawierający tekst, Czcionka,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938DEB3B-B4C7-A560-7B86-8E90F151B2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0669" y="3079078"/>
            <a:ext cx="7388716" cy="2023661"/>
          </a:xfrm>
          <a:prstGeom prst="rect">
            <a:avLst/>
          </a:prstGeom>
        </p:spPr>
      </p:pic>
      <p:pic>
        <p:nvPicPr>
          <p:cNvPr id="24" name="Picture 2" descr="Selected pharmacophore model | Download Scientific Diagram">
            <a:extLst>
              <a:ext uri="{FF2B5EF4-FFF2-40B4-BE49-F238E27FC236}">
                <a16:creationId xmlns:a16="http://schemas.microsoft.com/office/drawing/2014/main" id="{1A989D3F-A796-923C-27BB-FDA8768F2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852" y="952321"/>
            <a:ext cx="2893874" cy="208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ointBox_1">
            <a:extLst>
              <a:ext uri="{FF2B5EF4-FFF2-40B4-BE49-F238E27FC236}">
                <a16:creationId xmlns:a16="http://schemas.microsoft.com/office/drawing/2014/main" id="{789767D4-FB3B-06CF-7AC4-EFFE3CA377AD}"/>
              </a:ext>
            </a:extLst>
          </p:cNvPr>
          <p:cNvSpPr/>
          <p:nvPr/>
        </p:nvSpPr>
        <p:spPr>
          <a:xfrm>
            <a:off x="1347913" y="1460706"/>
            <a:ext cx="3776091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</a:t>
            </a:r>
            <a:r>
              <a:rPr lang="pl-PL" dirty="0" err="1"/>
              <a:t>Localization</a:t>
            </a:r>
            <a:r>
              <a:rPr lang="pl-PL" dirty="0"/>
              <a:t> of </a:t>
            </a:r>
            <a:r>
              <a:rPr lang="pl-PL" dirty="0" err="1"/>
              <a:t>features</a:t>
            </a:r>
            <a:r>
              <a:rPr lang="pl-PL" dirty="0"/>
              <a:t> in 3D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93E452-B4F3-15B5-4829-3CDADEF43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0FA5341-8253-A809-10F6-A1E44B8234FA}"/>
              </a:ext>
            </a:extLst>
          </p:cNvPr>
          <p:cNvSpPr txBox="1"/>
          <p:nvPr/>
        </p:nvSpPr>
        <p:spPr>
          <a:xfrm>
            <a:off x="2238211" y="182880"/>
            <a:ext cx="55819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UCOS METRIC FOR OVERLAP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6C2EFC34-CDDD-9E6E-B11F-269F15AC85A1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Measures 3D overlap of molecules and interactions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0C4AFEE9-72D3-FBD8-615C-201CE756BB62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Combines shape and pharmacophore features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EE8D87F-9770-7AC4-008F-EF0F0AD30577}"/>
              </a:ext>
            </a:extLst>
          </p:cNvPr>
          <p:cNvSpPr/>
          <p:nvPr/>
        </p:nvSpPr>
        <p:spPr>
          <a:xfrm>
            <a:off x="1371600" y="3749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docking pose evaluation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E3E827D-3173-3DBC-FFAE-49556911FC28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FEA6FC4-37AE-A0F0-DBB9-215E02EB8447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D5226BD-B5D2-881C-917E-E325F97EFC1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4857FC5A-7C70-9678-A018-062C52F6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24B1C85-C9A2-F789-4171-56C237EF138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E771027-97D7-1EB2-C185-D69E4801F31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76DA8FE-6F52-67BD-EEF4-6ED03A424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1C70967-943C-B187-0511-561AAE4AFE6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77C159A-A0A1-08F0-86F2-7F08E41ABEF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0BFD7695-B684-07B0-E078-0F5BD8304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37CA9CC-C697-00FD-FE16-4232CE130923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42B55BC-2EE1-62D9-5ED8-006342ABAF0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AFC21BC0-99C4-A186-C21E-8F3129370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93A79AA-48C1-A563-4CF5-A52CD49F013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6ADC204-24AC-B178-61DD-C764F64D205A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7EE79148-5678-B9F4-3315-E43BEFA9B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688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98700" y="182880"/>
            <a:ext cx="646099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HARMACOPHORE FINGERPRINTS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EF4AF75-3A0E-AFF8-CB61-0FB7203A89CD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70F7642-C7BA-7FD1-8023-10D6DF5550B9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EA78237-AB92-6C05-C2E0-EA9C3ED25EA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D988BC63-3A00-AF5F-8ECC-EA87FAE5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8EA0108-2D51-13D5-CE9D-4A43C359ACA6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916EC2A-DAD6-3EAC-CEA6-84A6766FF94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E102E203-6ED6-9773-35BA-4298A670B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E6F9292-994F-20EF-6954-681A530791A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9FCF5E6-4F58-AD78-8F72-B15E5E7D11D9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B5ECA17-B966-CF15-7191-A3A849E8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3006021-6FEE-72CB-DD06-63310CC0989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89C5C71-BBE8-B566-F956-C74C25989309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BEB5D084-9DB3-FC6B-F768-D3BE237F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C02F88A-4E09-3D1A-4EAF-00A4CFBF9DE5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644270C-5D5B-B4AF-6741-604124ED086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D5C00479-398C-8E44-DF1D-8AA43C3F8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9218" name="Picture 2" descr="Selected pharmacophore model | Download Scientific Diagram">
            <a:extLst>
              <a:ext uri="{FF2B5EF4-FFF2-40B4-BE49-F238E27FC236}">
                <a16:creationId xmlns:a16="http://schemas.microsoft.com/office/drawing/2014/main" id="{E1E6D38F-E758-9A8B-16B6-B361F31C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060" y="991011"/>
            <a:ext cx="5504769" cy="396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12BFD9-BF73-B9DF-E86C-39A9AE311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697D1A1-C7BD-9FF1-97A8-FD21236A78E1}"/>
              </a:ext>
            </a:extLst>
          </p:cNvPr>
          <p:cNvSpPr txBox="1"/>
          <p:nvPr/>
        </p:nvSpPr>
        <p:spPr>
          <a:xfrm>
            <a:off x="1798700" y="182880"/>
            <a:ext cx="646099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HARMACOPHORE FINGERPRINTS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3B31421-0331-902E-B147-863614E3B1C3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Encode spatial arrangement of key functional groups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B193C987-BA7A-D6E8-C2C1-9873480A365C}"/>
              </a:ext>
            </a:extLst>
          </p:cNvPr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Compare molecules beyond simple RMSD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202F1EB8-D2D2-AD28-6509-954514ACBFA8}"/>
              </a:ext>
            </a:extLst>
          </p:cNvPr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Supports virtual screening and similarity search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33BD43F-9BA8-FE64-08E8-6AD1542168E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D53A305-6EF4-3FB4-F0FF-B9D996A5A14B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5057E3D-1F71-2A65-BF5C-04AB3624C06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2338548C-AB2C-9D61-1BA9-D513A455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A73F8D4-8A69-5896-2546-3CC65A153A6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A51E415-BBAC-4F51-D2F1-4E20E8256C9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B91537A-287F-F087-1F18-251BCEBD8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F725D85-02E5-5D00-F116-3FDF142618F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44977D3-02C6-C8B2-CCBF-93570717345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E0E921D-126D-5574-4007-0A2962488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8EC1101-0408-706F-B161-E88D91849AB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6029ABA-F074-650F-EECA-4A63B1F49F64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9A41B305-77F2-D879-0784-F5679D614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45B39BC-6461-3391-004F-F8904AD7239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7A8DD7C-8DCD-276B-D0CB-563360469F4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2AAE382-94D4-245F-8F8F-2A9FC65FE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0758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33129" y="182880"/>
            <a:ext cx="75921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OMPARING DOCKED VS EXPERIMENTAL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Evaluate docking accuracy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Use RMSD or SuCOS for comparison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Guides scoring and model improvement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FD1438C-8EC7-A03C-A051-02C50A87A61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B17D1BC-6040-E6DA-A3EB-BE601A0E282E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FCD0B23-8554-6A82-10BF-8DB2EFD4D4BB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D102934C-73D0-B48B-ED7D-06161E13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C0D90D7-0973-A3AF-6CCC-4071090A3C1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0F88B5B-E82A-3EF5-10FE-EA2FAFB02FC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FD1673CC-E5B6-93FE-1CCE-44090466B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8C436AB-87FC-2011-F706-3F9BF0BEEB1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E14B421-9C89-92D7-7EE5-7A0DB92E42F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3D16CB68-D141-88D6-B1AE-96DC9853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EBD8DF2-4134-868F-14AD-9861FB066601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1B3177B-513E-EA1D-4708-2826628D593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6934B8A7-0CA1-E333-A0F5-6245D4E1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B0761B3-EDFE-4154-8499-B9A5EA5394A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95CBB59-42D8-4443-10DF-E829417BC7F4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FF3D7191-5BC0-F20C-2666-D92C2F39D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926058" y="182880"/>
            <a:ext cx="820628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I</a:t>
            </a:r>
            <a:r>
              <a:rPr sz="3200" dirty="0">
                <a:solidFill>
                  <a:srgbClr val="FFFFFF"/>
                </a:solidFill>
              </a:rPr>
              <a:t>MPLICATIONS OF STRUCTURAL SIMILARITY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Similar conformers likely to bind similarly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Structural diversity affects docking success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Embedding multiple conformers improves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92E35DF-DD4F-6789-3008-34E194C0F10D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352D389-56BD-0FE7-0ADD-2E5F5D39DFC1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36171BA-536F-670D-B0B5-AD630D06AE0C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88FAA3F5-B8BF-CC6B-89B1-6B88F9E87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1315825-4DAF-76E2-F6B0-C80FCEC854E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08EE226-2A2F-D21E-31C6-282C0DE8899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08CC7C5-AB46-0F6F-69C5-0CA5D72B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177D4DC-D788-DD6C-43B1-48554CD5C7E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85642BA-9722-0929-758A-213011DE225C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842DB03E-566B-F36E-21A8-FEF4F0788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44403E9-7FC5-BB16-70CA-095E8BC69701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1048824-BC7C-2E36-C3CB-9C450B5D7F7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F7F21DD5-A18C-4D97-9207-B693F12FD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474070A-BDB7-F4A6-7ADC-17227EEA64F9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B726A29-87BC-4632-9D24-8D3372D06347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638083A5-502D-7A22-8129-37CCF199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26849" y="182880"/>
            <a:ext cx="64047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ONCEPT OF ENERGY LANDSCAPE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🗻 Ligand conformations correspond to points on an energy surface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Low-energy states are more probable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Determines accessible conformations for binding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0CAB3AC-0942-303C-92A8-7F0A27CAF04A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C26C452-1F0A-D85B-3B78-5614462F3CBF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D37A0FB-B034-BBA7-7DEC-80447DB78A2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E0234F6B-2BDF-98AE-C4C0-B778BA9A1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F7C2E7D-DB13-05B2-92F1-B44F446A8ED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293F924-E148-8922-7025-61DF892592C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B19F2A6-5B8E-7DAA-B7D0-35B37D18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44979F-1459-E5E7-7A4B-6AC331D108F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3B44B35-E990-6419-FD07-8DCF22EB5EB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B0CB066-5C85-8BA6-407F-A22821DFB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4B6E87A-952C-9194-B8C9-1EF919D2B3D7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28D7963-F737-B446-E3CA-454A6B67681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B12E2BB3-5E71-80C3-0A89-939636252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D640EF2-078B-74D3-6784-3D7D31F42620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CA6CE62-8C5B-F7FE-4961-1CE52F491FD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7AD357F9-5D2A-0AE8-EF0D-D436E312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L</a:t>
            </a:r>
            <a:r>
              <a:rPr sz="3200">
                <a:solidFill>
                  <a:srgbClr val="FFFFFF"/>
                </a:solidFill>
              </a:rPr>
              <a:t>OCAL MINIMA AND GLOBAL MINIMUM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Local minima: stable conformations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🏔️ Global minimum: lowest energy state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Important for docking and molecular simulations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7C7F70A-B98F-78B2-570E-34760B5FBA1C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66A32BA-D0B5-E9A9-13CE-516F537438AA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11A72AB-22EA-EC9E-58E2-B33AE50258FD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17FA9479-B8B9-5C99-35D1-EED03F0B1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3173C4-9D9B-081D-0E59-35C5EDB1B637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25E4612-CC0A-43AD-ECDF-FA3675D4CC8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84C3CF2-F637-C782-65C6-D52AB5B9B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3A7BA2D-2A8E-304F-BBFD-B01962AF174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34341C2-3B51-9BD6-9774-8AC12658C9AA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836E915-9CAC-EAE0-B05D-4C94F3A99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A697F9D-6979-64EF-EA8D-7A8856BE017D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D5E6574-2319-AD8D-5750-9ED9FD0F03B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9725FBAD-BAF1-DE1D-214E-E50C13769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E536A98-41D4-C454-FAEF-582AF0F6101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5F793C0-721F-95B8-53D8-E538FD5E688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9DF9174E-C414-F2C9-5258-A6E7EF57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CAN LIGANDS INTERACT WITH?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Proteins: enzymes, receptors, transporters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9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Nucleic acids: DNA and RNA binding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2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Membranes and lipids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25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Other small molecules or cofactors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C2BD840D-8B4C-F1E7-7B57-48E7D01DAF0A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9CD548CA-B75F-0A8A-051F-088A9DA7047C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6B561AB-2F36-2BD9-6672-D8C61C22BE2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960CFAF9-AE4C-3088-4042-DCF8558F8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F0E454C0-9E2F-7DBA-AC71-4466A7C27821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EDB1DAC-F40D-1360-46E4-F17B75BF721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6E81F7F7-E4E8-55D0-9566-08C983017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FDE31F3-8209-AEF1-CB03-777A7C170F36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49F5ADD7-1524-ECF0-CAE8-53BE13EC73F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CEAF4754-6505-BBCA-C34C-354D4907A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71187A87-DD2D-7A18-7AE7-7C283CAB0928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93179AF-7CB4-D84D-DB1A-DC2BF364C4BB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99DA91B9-E330-2D1E-9DE2-6E0DF71CF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F1858A35-6A2A-8BF2-0D23-57668F07B43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84F57DF7-7582-D024-B7BD-1C063389E79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807BD73E-FDEC-B5EA-D7DA-AEF8CE81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52826" y="182880"/>
            <a:ext cx="535274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OLTZMANN DISTRIBUTION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Probability of a conformation depends on energy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High-energy conformers less populated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Guides which structures to prioritize for docking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827C46-7285-5EF8-B4BA-7FAF999C8F99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24DE275-60A3-1AEC-EC91-295A97C89228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123A553-1E9C-9BF5-9556-BF03605C940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01773332-3BC7-9346-CF69-8DBE2EFAF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E21DEE2-81A2-C574-8421-E1F79330CB28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0A84E95-70EF-9178-93D4-488A29A598D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381AFD84-E6B4-755B-CBF6-1446E257E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35F8927-A8CB-BF22-B5C4-5F6AC3134F6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971FAFD-AE2E-85D1-2D85-4E9E59FCCC3F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DAF7BAB-8558-D209-2D04-792CB8166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A3943B0-2622-A1A4-D387-6ABF7707AAE4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566C7A7-2191-30E4-01B3-940D48401353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A6CF062A-47F0-DF8A-3392-D1BB60534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166BF20-AC6A-403C-331C-EDA9435AC3B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651F63F-ABEE-64F7-DF81-43A7801DF92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A9CD614-2BD9-DDB1-A3D7-984DB3DBF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64200" y="182880"/>
            <a:ext cx="773000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V</a:t>
            </a:r>
            <a:r>
              <a:rPr sz="3200" dirty="0">
                <a:solidFill>
                  <a:srgbClr val="FFFFFF"/>
                </a:solidFill>
              </a:rPr>
              <a:t>ISUALIZING CONFORMATIONAL ENERGY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🗻 Energy vs conformation plots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Identify accessible regions and barriers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Supports sampling strategy design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31C10C0-A3CD-01BB-D7BD-309480B483CE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B885164-DD7F-145C-7908-0ECD71B8B3B8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89D309E-A809-9D70-B2AC-D0B212A140F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A11D403C-D1A0-1082-E036-1CB82824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35801B9-8B94-D9EF-62BD-B83AEAD23599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BAF0AA8-0F83-8D2F-2FC9-6A424AB1A2C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0D36DC42-6A80-BFC9-0AE1-5DB7470D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BEF07E6-7B8C-FE0B-CA20-D93FB418B23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068A928-9E17-BBF5-2A46-F0BEA37CB2C9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F0C84E70-1DC9-1E11-7454-DC6287A5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5116CC2-0639-595F-FD5B-2D802741507F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995DE8F-BE25-675E-4C65-0861E2A7C0E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B2B6B32A-4598-C6F4-FA65-BF138DE9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5DD6A39-DF82-7882-7461-46FCF195430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8BF1989-5F24-2C68-AE3D-820C07E03F0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5FD7E71-707A-1FD5-2E1B-946064D3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13872-F176-E7B9-C711-0B94472BF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2DC7EC3-DC4A-1E28-BCCC-AE54F520839B}"/>
              </a:ext>
            </a:extLst>
          </p:cNvPr>
          <p:cNvSpPr txBox="1"/>
          <p:nvPr/>
        </p:nvSpPr>
        <p:spPr>
          <a:xfrm>
            <a:off x="1164200" y="182880"/>
            <a:ext cx="773000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V</a:t>
            </a:r>
            <a:r>
              <a:rPr sz="3200" dirty="0">
                <a:solidFill>
                  <a:srgbClr val="FFFFFF"/>
                </a:solidFill>
              </a:rPr>
              <a:t>ISUALIZING CONFORMATIONAL ENERGY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495C1EE-0D47-FB48-599D-5C3FF5917E50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06D1FCA-2B81-5FD1-D924-E199DCF3911F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86ABE7-41ED-04FC-463E-6095474BD49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F4668035-93C7-BA22-9702-98B3FEF53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4F2028F-F864-0923-A519-FBF5E36BFA9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AE75AF2-EF5D-33B8-4222-D14F704DC48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D8815402-D9A8-320E-3D8B-21B55B3F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1F003F9-598D-88D3-1841-9B07B5013E4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B037D64-3A1E-F2F2-F569-CFC0192E59B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1BB3B9E-DC67-8EF4-9AAE-F87678074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79B33C1-3767-F451-D228-FF59C8F57CF0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B1A2FB9-CE56-A1A9-3677-83A69DAE689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D07CDFE6-81DD-76ED-F78F-2C5D992A8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E21F06B-04FC-3F61-3909-E9D9012BDBC2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C47FA94-E199-D6A8-9491-3F915E755E7E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21B87400-0078-EBF6-B711-0B33E9F0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2" name="Picture 2" descr="Funneled energy landscape of the biomolecular binding. Panel (A) shows ...">
            <a:extLst>
              <a:ext uri="{FF2B5EF4-FFF2-40B4-BE49-F238E27FC236}">
                <a16:creationId xmlns:a16="http://schemas.microsoft.com/office/drawing/2014/main" id="{F0BA58B1-33AD-9A4C-FA1F-07F4DB1AE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74" y="1079253"/>
            <a:ext cx="7729705" cy="361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6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MPLICATIONS FOR DOCKING AND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Only accessible conformations can bind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34068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Energy landscape constrains pose generation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96536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Ensemble docking captures realistic flexibility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3AE7D79-3E2F-2B8D-BEF0-0045FD0C7538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F477F20-848B-F8B4-BB4F-8ABB29F95B89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6F3E588-7A5D-B9D2-A96D-18CA30F9AEA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nstelacja z wypełnieniem pełnym">
              <a:extLst>
                <a:ext uri="{FF2B5EF4-FFF2-40B4-BE49-F238E27FC236}">
                  <a16:creationId xmlns:a16="http://schemas.microsoft.com/office/drawing/2014/main" id="{7E9A775B-3140-8BF5-E701-56FD23FD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E0CCEB2-AE33-5959-C62B-BCEA1E817376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C1BCAF7-6BA7-18F1-856E-BB0F9BE80EC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E968817F-2288-781B-469D-184471E5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667176F-F5B0-C6A0-8CEC-351BCA6EA5F4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69F3389-3944-0006-3CC9-DB46346AB43A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14E00FF-8246-A9C7-AFE6-AA0F98C27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97660EF-7932-ED79-F142-C80213E0143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9EF4F9D-268E-0871-794D-7BDB54281D1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984F1E17-FC3C-8773-9636-91FC18C1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E9AB8B9-7516-F9CC-812A-C725EF970FF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0F5371F-20FB-D944-805D-594CA5BB5CD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3C9441A3-4D3D-3539-A4CD-4FB27C478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HYSICAL FORCES DRIVING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Hydrogen bonds stabilize specific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Electrostatics guide complementary charges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8525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Van der Waals and π–π stacking contribute to affinity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9B43BEE-2701-900A-3B71-BCDCFCF8D6E8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8B409C2-BB61-9FB3-8F59-D32D778F10F7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7028BB3-674F-70F2-D6E8-247A138B69D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22978270-F327-F446-F5C1-A5B88F00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AFEF0CE-FE81-6294-45C7-3CE245922EB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8EA45B8-65BE-C81E-B2E4-F31FF5521BD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Wyjście z wypełnieniem pełnym">
              <a:extLst>
                <a:ext uri="{FF2B5EF4-FFF2-40B4-BE49-F238E27FC236}">
                  <a16:creationId xmlns:a16="http://schemas.microsoft.com/office/drawing/2014/main" id="{7891A58A-218C-E16A-A1DE-63DF8382B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AFEBAA8-C7F3-FC52-6E1A-925A720D7CF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1243216-D5E0-8BB9-EE8B-65958169F987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Magnes z wypełnieniem pełnym">
              <a:extLst>
                <a:ext uri="{FF2B5EF4-FFF2-40B4-BE49-F238E27FC236}">
                  <a16:creationId xmlns:a16="http://schemas.microsoft.com/office/drawing/2014/main" id="{A2E994BA-498A-D78B-0700-E0640224B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B3557EC-19B6-D844-BD5C-64C16E6F93FE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8964BE0-D935-FB1A-FFB8-01AEECD24C2B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Konstelacja z wypełnieniem pełnym">
              <a:extLst>
                <a:ext uri="{FF2B5EF4-FFF2-40B4-BE49-F238E27FC236}">
                  <a16:creationId xmlns:a16="http://schemas.microsoft.com/office/drawing/2014/main" id="{0ADC941D-FAB4-7BE6-0112-E20FDAE2D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82EDDE04-8ECC-4B34-8641-02CB87E63EA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10BCB3E2-2AB6-A7FB-5B05-1BB7E211F0F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Łącze z wypełnieniem pełnym">
              <a:extLst>
                <a:ext uri="{FF2B5EF4-FFF2-40B4-BE49-F238E27FC236}">
                  <a16:creationId xmlns:a16="http://schemas.microsoft.com/office/drawing/2014/main" id="{ECEBF8F0-DF0D-0631-95BA-1D54E432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98511" y="182880"/>
            <a:ext cx="52613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HAPE COMPLEMENTARITY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🔑 Lock-and-key: rigid fit of ligand and target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🌀 Induced fit: conformational adaptation upon binding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Shape drives specificity and selectivity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A314C73-69B3-385B-9717-312584A65ED8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F27BC47-87F4-55A2-D663-C8B1BF06B26B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15C31B2-3245-9F8C-88D4-9FEAB01B1DDA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52C55EDA-D3BF-FB68-80F0-958D159D7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4D775AB-CFC9-28ED-BDB3-2B02DDC21AB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9FDC243-031D-33C6-CD57-BE7B1E5DF23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8C1A4EEA-BAEE-94EF-D7A8-DE8927829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0825F7B-4918-B1FD-B213-5C2BE9DF3BE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3C245DD-4C93-C5EA-3651-0FE5EA68BE2A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6502EF71-0052-2A0B-66EB-1094EEC77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DEA3E33-216F-7344-E558-1BA6ABAF67A2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D317CD0-D198-A8C8-9BFE-23006553483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5EE38533-6657-5A29-1F76-7AA7D32B1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C862DD5-17D2-9506-0B8B-F412638B81BD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E3DDA00-1298-B9EC-16E2-8D24F0422EF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0DDF6E6B-EE29-6406-C339-F01F532D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E4645-EEEB-8DC4-7ACB-E5F76302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FD57403-794C-8F01-ACEF-6AE5767B723A}"/>
              </a:ext>
            </a:extLst>
          </p:cNvPr>
          <p:cNvSpPr txBox="1"/>
          <p:nvPr/>
        </p:nvSpPr>
        <p:spPr>
          <a:xfrm>
            <a:off x="2398511" y="182880"/>
            <a:ext cx="52613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HAPE COMPLEMENTARITY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4124141-E185-7CC9-413F-BB7FB80928EE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BFF2A95-7C5E-A142-5366-06F93C0D3585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7923AB5-5E85-7DC9-3C79-B89763C94AE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5C86D77F-F36F-A08E-2946-DFE22C0AC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61F0D81-F57A-392E-51BA-BC174D73D16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B3E54B9-4CCB-10AC-9294-AABD5D91A7A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45AD362-9D59-D1C0-EF35-26A9DA80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F9D4F0F-B2A7-A6E3-59F5-E74D1F38892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E793DCB-2510-1233-1D9D-8CF48A8C0F6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CCE945C6-B2AA-307E-4809-BAD2469B1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63538D8-1127-8A26-F0A1-D504D0467A9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FBF79A6-E463-E80A-B909-22FF0940B88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A5E3B5E-0A60-951F-073D-931D7A99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71DC94D-CF3E-C8B3-8391-5641D0506B0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D464FF7-8A07-D403-0F4D-7125DF3B41B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A9C7C5A-CD88-C915-CED1-15E789C62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3314" name="Picture 2" descr="Induced Fit Model- Definition, Mechanism, Advantages">
            <a:extLst>
              <a:ext uri="{FF2B5EF4-FFF2-40B4-BE49-F238E27FC236}">
                <a16:creationId xmlns:a16="http://schemas.microsoft.com/office/drawing/2014/main" id="{F0145034-AABF-6DA3-6050-8127D6FDD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4" b="4992"/>
          <a:stretch>
            <a:fillRect/>
          </a:stretch>
        </p:blipFill>
        <p:spPr bwMode="auto">
          <a:xfrm>
            <a:off x="1177210" y="1564123"/>
            <a:ext cx="7878865" cy="21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532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NTROPY VS ENTHALPY CONTRIBUTIONS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Enthalpy: interactions like H-bonds and van der Waals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Entropy: flexibility and solvation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Overall binding free energy = ΔH - TΔS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DE4E253-F6B1-196C-9BE6-C6D813A62149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921C820-FA53-3F9D-4AB1-D41C7433D0B2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CECF90B-9D36-97DE-27A0-561365999FA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332C5ADC-427F-E0FF-2227-E9A983947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F3A7FA7-B466-C2C3-B14F-14147DC52D2F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BAAA817-4BDF-E82A-F1ED-3270D31E620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20308B2-EBCF-7EBE-96DE-C60E490C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01AA9D1-99B8-1FB6-8AB5-D0A73B081787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AFECAC2-B109-F1D6-BC95-4B27032720CC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B000280A-1F42-7683-475A-9745F6C7F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E6F0857-BBE5-D04F-E779-ABEC6983423B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D8DA50C-9387-A538-E490-1391B8A0468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16CAF36-6909-1B70-253F-D3472B3B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5492AEE-C6B7-8322-462E-B5506A3DD44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DB4CD40-2EBB-D375-390D-1F89DDF9324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80E7191-3AF8-C944-ACB3-D5404FAA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PECIFICITY VS AFFINITY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Specificity: how selectively a ligand binds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53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💪 Affinity: strength of binding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9849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High affinity does not guarantee specificity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20C9602-9BE0-A276-BB12-205943792919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2F5B2CF-094F-B601-2B64-C5EF080A17E1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68201AA-A319-350D-B48B-DB3F2A47DCE9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3157C144-417D-B55C-381F-C1C27A42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C081742-87E6-9712-0F94-17E9AF3C9C90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F593C01-BBA0-DE5D-3419-70B8B6A75DF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405E61F9-F3E1-AF07-D707-B7539B63C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14F5B52-249B-104B-20E7-3A232B6E37E3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87D9EFD-530C-7C26-ECDB-36BB249B56E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1E72484-6E1B-A711-B5C1-6AB292D7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EB4B8FB-9529-A454-8323-C5F8593E5F1C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4959F34-14E1-8114-6F21-87F4035D094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DF7E666B-9C48-A1C1-7AAF-8B5D62230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5C78D98-56DB-2DE6-05D6-D9E250621BA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1E2A78-124C-DE84-9A57-740DD1D8D65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68247E2-81F5-37F9-923B-9EF967388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LLOSTERY AND COOPERATIVITY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Binding at one site can affect distant sites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Cooperativity: binding enhances or inhibits subsequent interactions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Important in multi-subunit proteins and regulation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608A002-8132-A2DC-D98B-4595E367C4EB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272D20B-9B9F-A041-8F0A-A90822633924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5EAE0E5-6F95-5815-9388-1BF16A635E1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CCB9ACB7-1B4C-5C2D-0006-D9C2346CA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7BECD90-31E9-E8F0-085D-991E5515E41B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53EEDAA-584B-4541-01CF-9F7ADF9A267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3115841-0D40-282B-5CD7-440120183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D16EC74-83EF-E16E-0A7C-72259B00530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63317CD-8B53-A3BA-5E8C-5E809A01CAA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2C05C87-A064-9B16-7A9A-6E590686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D0448C9-849C-BBB5-4100-7E59FAF1535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5CFCC5E-A923-BB4B-7E23-271831F8BBD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F8218C4-9C2E-EE9E-C655-1B64DB6C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EE8D457-162F-0718-A4F2-AF10EF2D351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92ECDD7-F3F1-E2E8-906D-27F26C93909E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0551282-A6FF-6432-BB42-5437EE252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B</a:t>
            </a:r>
            <a:r>
              <a:rPr sz="3200">
                <a:solidFill>
                  <a:srgbClr val="000000"/>
                </a:solidFill>
              </a:rPr>
              <a:t>IOLOGICAL CONSEQUENCES OF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Activation of enzymes or receptors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🛑 Inhibition or blocking of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Signaling cascade modulation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Regulation of metabolic pathways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DA7BC2AF-A299-6784-0375-9780D99C8805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48EA08AC-9532-F52E-00CE-601BF2051A70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136C9113-928A-FFEF-13EE-A6D4081F37C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362EB95D-5D1E-E451-364A-631340AA0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0F0617F-A617-FCB5-6495-F817588A0A4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9C9CFC0-1AC2-3AB7-6B16-764CB51F21F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D8A00165-68CC-F432-DDF0-EC77CFA9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7DD42E06-23D2-811A-A299-0ACABD0AD92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5C69A579-A654-2A57-20A8-06BBB93665E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B3F5911D-26D4-8AD9-6B39-F0753843E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DFA9DDF-63E7-4858-ACC9-57FD61528F64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ADEE7A91-3143-18A4-60C8-7B419269490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CA05A4EB-0824-237C-F0D9-87A395F0B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A18DC7BB-78CC-0C76-3C58-3D8F6C56E046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5E92AE38-1AE9-B937-0F78-E10FBF80D577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5A88D1F1-9D02-9803-032D-FD14202BA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18CB7-406A-3F8A-2D9F-F7CD9F3B1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F914C5F-63C0-83FD-137A-9E0435221477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LLOSTERY AND COOPERATIVITY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3959297-B64B-EEA0-ED46-831371D2821D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AAE3EBE-FA2B-2D58-89CF-60B8F6F94ECA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359DA0F-5D95-C386-71BB-98C5832F6D4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6FA2771F-BDB6-AE7F-D0B3-AC34CAA99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F790028-E700-AC2E-5EB5-282280459C5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7C76417-BC8B-EEB3-9C6D-690C291CDEB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D1332E13-6081-EC2F-60E8-2535245EA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BB3E27A-8183-12E9-74E6-0530C29A197B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D5C20E0-18BD-9CDA-E364-789983A82FD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607FF41-C468-CD78-6EE0-00A65DBD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1008A28-8A14-8880-AE89-E8718BF69447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3B9A696-8A70-D15F-DEF5-2E157755B76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546C09BC-10C4-E0F4-E2F7-2CF71FEBA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754CF76-FE0B-E18A-18A9-0AF63FA4A8EB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9839C21-0ED7-C1F3-BEE3-FEAF75EFC794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67768DD7-B31D-06F0-BEDB-85B396217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4338" name="Picture 2" descr="What is Allosteric Site? Definition, Features, Examples &amp; Regulation ...">
            <a:extLst>
              <a:ext uri="{FF2B5EF4-FFF2-40B4-BE49-F238E27FC236}">
                <a16:creationId xmlns:a16="http://schemas.microsoft.com/office/drawing/2014/main" id="{96ED7418-8BBD-82BC-DF1E-6392A0E6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911932"/>
            <a:ext cx="6985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857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042117" y="182880"/>
            <a:ext cx="39741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TRUCTURAL MOTIF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Common motifs: helix-turn-helix, zinc fingers, Rossmann fold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Motifs provide specific interaction patterns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3382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Recognition depends on both shape and chemistry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6B3BE3D-BEF6-129B-D568-2244C8E768A1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C67EA74-FFFA-9C16-3137-CC4187FAE2E5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60BF75E-B7B0-5E1E-44DB-1DB1742A451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680D6B7D-2AF7-C91B-2602-6B89EC1AC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7D65C93-CBC1-7745-78A8-FAE32FEB28C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D83B4C2-2E37-34DD-15C8-1B26F2B69BF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B210737-9CFE-093F-BE6E-1DE0FB01B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C36C784-7EF0-F21D-1D20-3F051E60D307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04CDB7B-663B-63F1-C94E-26D5EFEE93C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D2AA6D7A-4CDC-AAF3-63E4-22E8627B7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67BDBDF-B0E8-4465-F1A9-8B9158E2F534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9426E2F-F45F-2296-E5A1-C696E720AC5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EEC02FB7-96D0-CE81-4E76-27A8544F1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39B8B9D-043A-3EF1-48E9-8EE7B926E7AA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0057615-9108-07E7-15E4-05BECA4E7639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D40D5A31-9AAA-7069-1A76-DE094EDD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ATER AND ION MEDIATED INTERACTIONS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Water can bridge ligand and target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Metal ions coordinate with ligands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Often critical in binding site architecture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F55D149-D0AE-D17C-CC5D-742B1EC79A85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8BB794C-E5E9-C20B-EA69-D7652421849C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9E4F38-FFD9-E782-3BFE-252849CB939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A48528B2-447E-C757-0D74-7C9C1792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3A63FBA-8D9E-6212-0694-89CA38226A3F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5B12831-8586-A4B8-0C60-5E57FE3D5DA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BDBE4F9-208E-2794-3958-5CDC96BE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8E03E24-7743-8E0B-5EDA-14A996DFDA4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3C70638-9A04-181D-69F0-073255A76BB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F2C800FF-AB43-6C86-09D2-84E457F2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0F47162-F158-E7CA-9B14-0124E853618B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FE858E5-09F5-A5C3-BD7F-0AF8AE7B4E6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D5793862-07BD-FF0A-52B8-144B231B6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CE4A664-48D4-B259-013E-97876EDA239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C04AA2D-964B-C0A4-AA48-E35EF4E3AE09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5292924C-7792-2A07-E8ED-E0D166D98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78990-DC51-D464-55D1-B9C6C9E8D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4168445-AFB7-FD86-24C6-7CF65DD87184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ATER AND ION MEDIATED INTERACTIONS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B3F59D3-164C-1809-8860-84B7CEC68C98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5952C0D-53DE-4CE4-13EE-DC9518781F93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F022078-B9E4-16A2-BA57-166063A874F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D0D03278-399D-A22A-828A-98882CF2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45954CF-9BFD-BB13-7AE5-2A9CA1C60D1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A993C91-A76F-7B46-C57D-A4A0110B98D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336E8D6E-5536-8C0C-25CD-4A5604495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AD0BAD5-AE8B-C2BD-A318-E91D94D9E76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2921EC7-7D6D-ACBC-97FC-5271AC1890B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DA788B8-800C-BC9C-0098-23557AC4E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861BDAD-2FFB-31B5-BC5F-18B064506811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473E4E6-E12B-56AC-C12D-89CB503365E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C69B5F4A-1999-4A4D-D05B-F64C5393D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F020F6C-A4CC-7071-20B9-8D48C06A660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6569F26-EB2A-5189-E746-37DEBF262B1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475AD69C-3F4F-46CB-EA13-A0F748FED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5362" name="Picture 2" descr="The role of water in mediating DNA structures with epigenetic ...">
            <a:extLst>
              <a:ext uri="{FF2B5EF4-FFF2-40B4-BE49-F238E27FC236}">
                <a16:creationId xmlns:a16="http://schemas.microsoft.com/office/drawing/2014/main" id="{CB974B30-A561-5599-EE7C-D33049431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35" b="30582"/>
          <a:stretch>
            <a:fillRect/>
          </a:stretch>
        </p:blipFill>
        <p:spPr bwMode="auto">
          <a:xfrm>
            <a:off x="1384162" y="1568122"/>
            <a:ext cx="7493650" cy="248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001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FCA65-6DBE-D3AE-9A8D-46C33E455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154B91B-0DA7-A26B-B0EB-B5B5C90377F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ATER AND ION MEDIATED INTERACTIONS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51087FC-2FF9-758A-530A-7B075E721150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1B1D5A0-B124-4C31-DFD9-9D1E572093B7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1FEAE35-8248-0A38-99D3-C79CDD95AEA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6294A8D1-9E3C-6ED6-F198-D2CA7863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426A357-8A15-AA81-0B79-DE677E8651D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EE0F353-19A5-2F7F-3D6B-4F3AB745DC8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7E9031E-073E-3D10-DF7A-C83EEB95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1E000B1-5BDF-AFA8-58D6-4B657151D5A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4AFC99B-87F5-F244-63FA-29BDF681DF7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DE799D65-46D0-3DA4-9433-1228302B7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BA110E1-5536-F45F-3558-1DEAC9953B11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C62DE6E-32E7-078D-C331-0362BE3463B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A9606DF2-67DC-DE7C-28AC-5F4CF64FE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2EAC3E9-D23A-EA5E-3B92-B23F145ED48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2AEB72D-F5A3-CD94-241C-76347489BBA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9D9F6F2E-6EB0-F3D4-61E1-F5A1E65D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7414" name="Picture 6" descr="Chapter 5: 5.1 Myoglobin and Hemoglobin - Oxygen-Binding Proteins ...">
            <a:extLst>
              <a:ext uri="{FF2B5EF4-FFF2-40B4-BE49-F238E27FC236}">
                <a16:creationId xmlns:a16="http://schemas.microsoft.com/office/drawing/2014/main" id="{C5737604-89D0-DFBC-659A-C6C37864A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2603"/>
          <a:stretch>
            <a:fillRect/>
          </a:stretch>
        </p:blipFill>
        <p:spPr bwMode="auto">
          <a:xfrm>
            <a:off x="1698949" y="1063325"/>
            <a:ext cx="6350000" cy="358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085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05072" y="182880"/>
            <a:ext cx="744825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LLOSTERIC VS ORTHOSTERIC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Orthosteric: primary active site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Allosteric: secondary site modulating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Targeting allosteric sites can improve specificity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67ADEE5-4E5E-DE7A-58CD-3E31D22299B4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05F5764-BC6E-03E3-FD78-D6CB75F61F0F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7EC7549-E7F4-8E0F-FEFE-D8E17766F95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F4749B8C-3E39-5BC3-15CF-2BD97405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1031C6C-932D-7874-DD6B-012B5174A6C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5B798C4-7571-E5B8-49D1-9EC0C1A6A3A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2F40A101-8EC3-CE66-8D43-7C6E5A80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8E79FED-974A-0737-B5FE-DA4AEC599B7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4E0269B-4202-E568-06B6-AC84D54BF59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87E2FDBB-5E70-4F20-6909-27F676968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A82259C-AE99-34BB-03EF-C05BD3D84B34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3F52AA5-0DAF-F81A-9FA6-EAA2068622A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5D0B797-D9EB-1555-7D2E-4A83D6DA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8DA199C-93C0-A36C-80F0-6D13E990EAC0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04B55C4-5CE7-278F-AEE6-A2DE9DC39CD4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C560F60-F57A-4970-282E-41F80CD1E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67542" y="182880"/>
            <a:ext cx="532331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F</a:t>
            </a:r>
            <a:r>
              <a:rPr sz="3200" dirty="0">
                <a:solidFill>
                  <a:srgbClr val="FFFFFF"/>
                </a:solidFill>
              </a:rPr>
              <a:t>RAGMENT-BASED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Ligands can be broken into fragments for analysis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Fragments may bind cooperatively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Supports rational drug design and docking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0C1BE58-B527-C412-52FF-D3123B6F15D9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516188F-BD0B-8EB5-2270-FD38F277870F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84120D6-2D99-17B2-BF52-96CBE70D8D09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D508B4D9-D160-34B1-1C00-30B440994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F911E54-3288-91AE-C381-7AB62AC7594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3EF43D2-E2AF-CC82-1931-555685BC774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98C75A5-7DAF-DA31-CFDF-E25D6A112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F22F61E-2588-0070-0508-F1D3E728F1F4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2D70645-D160-67F6-55F8-622FD36B2AF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BB00264B-F0E9-E522-391E-D3BA5F54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8777CD1-8555-AF23-7B7F-69D36DD2E35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9545B9C-F448-9C19-801F-394842F6C5B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8D764306-B74C-57F3-A3CF-F94AF5EE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6F734A8-63A3-814B-0EB9-ED63D274BA9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D5FF39-437C-FC9D-073D-834F7E1E338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7768C05-DF24-ECE9-0153-C16E0EDF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INDING POCKET CHARACTERIZATION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Volume and shape define ligand compatibility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Electrostatic and hydrophobic maps guide binding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Used in scoring and virtual screening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D2549F5-B2D9-3057-31C0-B80928C0F615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F0216D1-8BC2-3632-EBFE-1CD61046A4D3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BA6F81D-8E50-A472-D420-41EBDFF0FCF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E08F73B7-ED92-E967-FF2D-F8DAFCDB5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61283B5-7A20-8F2B-F464-CD2F01DA303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E700FAD-39FC-3B4E-600E-422B62BE830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2C5C03F-359B-C146-74A9-C0732541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82B6C7E-AD9D-9762-DBC6-BBEEC3C755E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D6570D8-D7B6-D282-94EA-E88C19B6373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16C45989-BF3A-E206-003B-7D22248CC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B996D9F-18B0-3803-7D79-A6C57A279886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56BE360-FC0C-C277-0361-81F46A676E8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16AD4EC-82EF-62A7-98F8-B4AD03491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355A9A6-7D9D-C6C0-3AC5-3048718C56B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B9560B6-90C4-533A-0C7E-1C828EE65BA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76F7F5B8-995D-91DF-A827-011DB1E0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2E274-5477-6EAD-99B5-792C582A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7A398E8-C503-162C-3867-FC4BC38132CE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INDING POCKET CHARACTERIZATION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CD9C8D7-D3A7-65F2-5AB6-F88FCEE184FC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7772FC3-E1DD-443A-2F81-1F253A101914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2EC2F6D-AA86-709A-3478-4DEC775F1F6F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ADDE8760-2271-E2AB-C172-851A9FCBA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929301F-547F-EA88-2689-062AE6A8100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C389C1E-ABE6-76A4-3C1A-E0F3ADB3A1B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CB4A2BA-5BF1-B476-93DD-5611249F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6D39CFD-963E-7521-D461-6F210702D2DE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C55DD56-B4EA-91EE-FB04-6A949EAAC5F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8A9976CC-00DB-0F22-A630-435E92C6A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78849AC-8ED1-7CB3-8BAA-22520320C902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53811ED-7F5B-E2F7-C2A1-7A3B972D908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98F8A5E2-E119-F129-F3B6-5D65E3992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87BCB27-7F83-AC2F-58AB-61FC2492BCA4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90AED79-72A1-4B3D-B993-9735B5D764D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6EC44A29-C680-783B-DF00-C5A128563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8434" name="Picture 2" descr="Identification of binding pockets in protein structures using a ...">
            <a:extLst>
              <a:ext uri="{FF2B5EF4-FFF2-40B4-BE49-F238E27FC236}">
                <a16:creationId xmlns:a16="http://schemas.microsoft.com/office/drawing/2014/main" id="{F1BA748C-B293-BC54-AC5A-558FF539C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75" y="943019"/>
            <a:ext cx="4559754" cy="414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631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53116" y="182880"/>
            <a:ext cx="67521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O</a:t>
            </a:r>
            <a:r>
              <a:rPr sz="3200" dirty="0">
                <a:solidFill>
                  <a:srgbClr val="FFFFFF"/>
                </a:solidFill>
              </a:rPr>
              <a:t>BJECTIVE FUNCTIONS IN DOCKIN</a:t>
            </a:r>
            <a:r>
              <a:rPr lang="pl-PL" sz="3200" dirty="0">
                <a:solidFill>
                  <a:srgbClr val="FFFFFF"/>
                </a:solidFill>
              </a:rPr>
              <a:t>G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Quantify fit and interaction energy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Trade-offs between speed and accuracy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Basis for ranking poses computationally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DAB9F68-D96D-EE60-254F-3DFCCEA9F1AB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DC4C579-598B-9279-2A5D-538546145A3D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EBBC451-E38D-4B83-85EB-BDD39A3B3E60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1AB9ECC6-9D52-0278-4A5A-F44E41E54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E990403-4C5C-6BDF-BD7E-C668F2164F5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18FD270-1130-8FF5-40E7-A0BC0934DB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021A5F61-E97D-152D-F95E-482707DE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DB96882-B329-D560-1940-C6989C294B2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9523E96-EE8C-0332-9F3E-3547B33CAC87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0F41D82-4D29-2959-0AC1-2A3A8ED3E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9783DAC-8503-1E84-9486-8E3479C1BCAA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4DD41AF-94C2-7BF3-BEBE-9557D54829A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26897B94-1CF5-E7EB-316E-2303436D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8114CA7-7F5F-77BF-3585-089C1B60783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CC7E9B6-0418-AD56-5130-7D485DB25B0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946D5AB4-A588-92D7-26AD-AB4A814B1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PECIFICITY VS NON-SPECIFIC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Specific binding ensures functional relevance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2236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❌ Non-specific binding can cause off-target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Shape and chemical complementarity drive specificity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6238FE20-C74E-2C44-6CD0-6D157A7A73FF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48834918-F770-8B9D-D69D-16977A74DAB6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39C73D1D-6A12-5D6D-5B01-199C63D2AA0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6AA57CA1-17A1-96F3-310D-2D0BB22F0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3FDB8971-75BF-0FF4-ED8E-38F8DD85F8D6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136DAA5-CC72-CAAF-B07B-9AD83383D23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B944DC0B-E857-6DE7-55A9-F985A0B7D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1BCBC1FC-8E4F-E670-3969-9E56B957A6E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E0876403-D539-D01D-4952-3B0DD4F103D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28A62A95-ECC7-7370-23AB-1F3F2A69E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A35ADBCF-5FBE-2E2C-09E3-9B76C5FF904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E4D29955-9EB6-2B7B-1C5A-63BAC8F5427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BE508752-2770-6E89-BFEE-69C6046E7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AC603871-9E57-5011-00C0-050A3BEE400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27F165A5-8DDB-E5EE-643B-DA5B97B2AA6A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93E856C0-7E5B-4BB9-1C20-3B724067C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011884" y="182880"/>
            <a:ext cx="40346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CCURACY </a:t>
            </a:r>
            <a:r>
              <a:rPr lang="pl-PL" sz="3200" dirty="0">
                <a:solidFill>
                  <a:srgbClr val="FFFFFF"/>
                </a:solidFill>
              </a:rPr>
              <a:t>VS</a:t>
            </a:r>
            <a:r>
              <a:rPr sz="3200" dirty="0">
                <a:solidFill>
                  <a:srgbClr val="FFFFFF"/>
                </a:solidFill>
              </a:rPr>
              <a:t> SPEED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Fast scoring may miss subtle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Accurate calculations are computationally expensive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Balance depends on application and dataset size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26007E3-4709-0B62-C235-F85D04B75D21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1DE171A-B20E-E235-85A1-F1A00BD397E3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542F371-1D8D-23CA-7B54-3034937C3A4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8F6E7698-A899-7101-3F13-198D76F04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F662909-211C-80C7-263E-9CC975EEA95F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DBAB675-7C88-A004-F807-A6A708B69E5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C7B6E4A-E121-3134-F53E-AC63E5A9F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E89BBF2-1087-0047-29F2-41A89379771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B6664DB-521B-2F2F-4B75-4C934D2C7B8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000A271-4BF4-7E57-42EF-5C93301A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779BA29-93B5-B060-1110-26E0D8E30760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41D029D-2DB3-9021-696E-A5CB497D8C5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C3C84710-1523-978E-8645-8FBAA6339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C3BBEB5-0FCE-16AF-E1CB-B623C18592C2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D6569AA-99F3-98CA-BDB5-9AD75199B91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9E3D0BE-282A-F96F-6254-EA8EC645A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D: ABSOLUTE BINDING CONSTANT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273F2E2-5533-F385-FC8D-0D3329F44D51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73D49EF-6D74-B155-6FB3-1A85B6CF68CD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E6D84FD-AFBA-6386-6D64-FCA1B78E59F9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011D3AAE-360D-16B6-D9D9-D5187834A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D3EBE14-766D-DCDD-C1DC-582D648A9B2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C2E1E30-45A3-8D53-DC25-C69C33952CA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0DBF6D4C-57AD-A03C-80E2-91EBB31F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B260EF0-708D-6DCC-80C3-85818B7ADDD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0B420F8-67EF-5970-EB72-72CEA0F354B0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3806DDE-922D-A898-E84A-CBF791FB1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776DA44-E290-CFAF-B0BF-8B74E4494C3A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3913A8D-CBB7-79A3-B623-5B8CF49BA04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CEE95E33-0BEC-9574-FF0E-31EAE0ED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A4AB216-C8F2-5730-0C5B-90BD975A825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ACB8B48-7D85-BA10-C784-05746F70CBA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75E0F2AF-2B09-A786-CF26-50496DF0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19458" name="Picture 2" descr="Advances in computational methods for ligand binding kinetics: Trends ...">
            <a:extLst>
              <a:ext uri="{FF2B5EF4-FFF2-40B4-BE49-F238E27FC236}">
                <a16:creationId xmlns:a16="http://schemas.microsoft.com/office/drawing/2014/main" id="{CE7CCD40-238D-A90A-CFCD-3D1E59905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6"/>
          <a:stretch>
            <a:fillRect/>
          </a:stretch>
        </p:blipFill>
        <p:spPr bwMode="auto">
          <a:xfrm>
            <a:off x="1371600" y="1526151"/>
            <a:ext cx="7297329" cy="251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52A77-E0DA-510D-F995-CEF28A20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80D7D58-AAE5-147B-E7B3-357D93E26684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D: ABSOLUTE BINDING CONSTANT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6CDE8F8-4E21-37B6-6FC4-1022B98D3B6A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DF1EC11-96F7-D76C-4B33-53A71B8151C4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9362458-4771-1F4E-DEF7-F2A1A3869D0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9B8C9C47-884B-45C9-06C2-BC50B089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CB70ED7-5047-576E-3A78-58FF23BA893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7F3F504-2CC0-5196-5230-C78B71EA65F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57B4A5D-A312-0567-E445-7EA063B5E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492C81C-F022-D3F1-24D7-12D1D925AD7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EFBBFAC-BF6C-E309-394C-39BD7247942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B0741C4-9834-87FA-099F-CDA342672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16D3E2C-2BFE-80C5-E1DD-F75D7B6F821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A1100AD-E27F-015A-AACB-79466C1AC0E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438CE211-D69B-3B4B-580C-5BC276818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FDCCD81-9B8D-AC49-60E8-4B22B4AD264C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3F74ADC-EA5B-DFDA-66F9-F0BD616F815F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AA2C845B-4DC8-0ACD-90A5-329176D0E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1506" name="Picture 2" descr="Integrating thermodynamics and molecular kinetics into western blotting ...">
            <a:extLst>
              <a:ext uri="{FF2B5EF4-FFF2-40B4-BE49-F238E27FC236}">
                <a16:creationId xmlns:a16="http://schemas.microsoft.com/office/drawing/2014/main" id="{482AA16A-B0C1-0D69-B584-83A15BEE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19" y="986967"/>
            <a:ext cx="7522655" cy="374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3115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56834-5856-53C8-378D-4DB71192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BBDFE51-477E-BD25-B590-918A09D491C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D: ABSOLUTE BINDING CONSTANT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82EC2560-E02C-B1CB-5EB7-4C67FAD6E349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Measures equilibrium binding strength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A20BAAD9-422B-1A8F-6FD7-E1E75E630FFA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Independent of experimental setup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82C13E6-C870-7E3F-7F69-6E92F0A649A4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Key reference for comparing ligands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50057FA-ADEE-A352-F8F7-207ED4ED5F25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8709075-95A4-1D89-4E68-FE570D23C3AB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6EFA375-5304-7C20-323F-D8D39BAAF77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CC6BFBFF-A44E-D930-C3C1-299DEF698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448041-3DDA-AE17-B770-49E579019D2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AD84449-A784-D68D-D65C-A9E97107168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5726DCC-228D-7B69-8B97-F81E65DDD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A460CF2-B2CF-7935-700F-0D15824D03F3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3CD3052-CA0B-D1F0-4316-028CBF52B02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F3B9149-C78F-0159-05F1-E53F5CC8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EF67D5E-1E5F-7F43-E336-E437A00B3EB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81589E6-AD16-0048-359F-8168B9B817BE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E6747AE7-3D48-A21F-823E-B3D46D81B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68AF591-FCB1-2E93-7FED-766786FE5558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EC8CBA1-DCB7-9DA8-608B-40EB5A6318A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BEFBFDF6-E93D-7C85-12C9-8F70A44FC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6105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C50: CONTEXT-DEPENDENT MEASUREMENT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Concentration needed to inhibit 50% of activity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Depends on assay conditions and substrate concentration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Useful for relative comparisons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38FAAFC-69DD-E75E-0E68-5DA2637AAB41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7695A3A-F9A7-6203-49A8-133114F7A9E8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7F91DB8-DADB-D2AE-1E3C-DE60C7B121CB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50C7F632-3557-012E-ED23-9AD5A0360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CE017E4-F9D2-883B-55FB-F41FA6DC23C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766F07A-6804-0F66-17E9-2C51AA757A7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C23F740-4275-4962-FE5B-2B335977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6CB9107-C370-D676-AD8B-DF679987B83B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192B47A-3C84-1E27-65BB-BB72FE3E504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897E76EB-30B8-19B0-2D5B-08DA58B3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8A7FE54-4F5A-648E-54EF-7B47A0C822A0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1B6F8A1-5459-F14C-C378-215D734202D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443BE9B1-BB9B-2613-21BB-8FD707A8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45EBB98-84C9-1594-6EAD-7CDEDFB3AA9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7D8D406-51D5-6096-1665-28EC1D53F4F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C36FFA4-75B5-35E0-50F1-2F107B288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O</a:t>
            </a:r>
            <a:r>
              <a:rPr sz="3200">
                <a:solidFill>
                  <a:srgbClr val="FFFFFF"/>
                </a:solidFill>
              </a:rPr>
              <a:t>THER AFFINITY MEASURES: KI, EC50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AE3B00E-4850-EB63-C6C1-05E131F662DC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33789FB-1A87-2E82-7C69-21CE33C652CF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4E29AC9-EA54-1A52-D8FC-D9B7937A309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B18BF320-B53C-2F83-97AE-E871D8A76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5E53B00-8231-905E-6336-BC91B7E64B5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4714873-0FE7-109D-51CB-747678483F3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7F3ECC6-7C30-2A7E-E899-535B8E352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A5737CE-CCD2-8201-06D7-43EED02C204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02967B5-6CB6-A34A-AD14-019E0BBF689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F6C6168E-EBF2-1A94-6A4A-13B2774A3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B3043F6-C7DA-B71A-342E-B799C5CEFB3C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425C409-D005-D312-1A2A-4162C770E7B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24F31E15-59F6-F880-EDEC-B071DA1BD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B4EBD2A-242C-3222-330E-3262ED84F090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4F9BA26-9C8F-A2F3-77F3-0826DBB708D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0E5FE239-7CBF-ABA3-4AD4-9B7B1697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2530" name="Picture 2" descr="PPT - ENZYMES KINETICS, INHIBITION, REGULATION PowerPoint Presentation ...">
            <a:extLst>
              <a:ext uri="{FF2B5EF4-FFF2-40B4-BE49-F238E27FC236}">
                <a16:creationId xmlns:a16="http://schemas.microsoft.com/office/drawing/2014/main" id="{23F16D68-F618-A821-B009-13D4A526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00" y="90304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E60A9-FFAB-A948-0F36-942F85E59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C9D60DF-8F9E-90E0-AFDC-E93482EAA755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O</a:t>
            </a:r>
            <a:r>
              <a:rPr sz="3200">
                <a:solidFill>
                  <a:srgbClr val="FFFFFF"/>
                </a:solidFill>
              </a:rPr>
              <a:t>THER AFFINITY MEASURES: KI, EC50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EAF6A57-DCB4-105E-69BF-E98AE5910A6D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Ki: inhibition constant from enzyme kinetics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08A490C3-9A60-5A11-82C5-D4985CA99569}"/>
              </a:ext>
            </a:extLst>
          </p:cNvPr>
          <p:cNvSpPr/>
          <p:nvPr/>
        </p:nvSpPr>
        <p:spPr>
          <a:xfrm>
            <a:off x="1371600" y="216653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EC50: effective concentration for half-maximal response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BAF1258-15CA-1B47-E204-AF43AEF7C906}"/>
              </a:ext>
            </a:extLst>
          </p:cNvPr>
          <p:cNvSpPr/>
          <p:nvPr/>
        </p:nvSpPr>
        <p:spPr>
          <a:xfrm>
            <a:off x="1371600" y="335525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Each metric has context-specific interpretation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347ECAB-F6C9-5CBB-2DB8-2C631A77A32C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4697376-05A4-A663-7E10-7AEB93C7C228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A288C58-A2EA-D3A8-1512-72CC6A99456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EA3835AB-9AA2-8488-1078-532EFCCE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F1D00C5-7331-73D4-A313-2E2DD77D2A4B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D6C5334-899D-5F3F-DDB0-369FC3537D5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8BDD6226-B32B-4351-3F2B-8CC7C1C0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196069D-4B82-4F15-4026-30E6D489D0D5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FC4B6B5-268D-993E-5377-18AC8F3B3197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8EB2C65-77AE-89AF-FDBA-DD09F81F0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3189C88-F0B3-BD0E-95E5-83235061570D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B2DB00B-8B53-9F22-4259-FE94F08D666C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CCB64FBA-56CC-F610-37CA-37DD2EF77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248BEC7-435B-FB81-74AB-A665DEDF448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0AECD9E-A47D-2124-8173-04B5D230E08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8D77B6B9-54AC-2390-369B-CDE462307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9931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E3217F-499A-5FDA-7086-7C4B956F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347B0E2-DD49-322A-F0E3-A9C50B1F1C57}"/>
              </a:ext>
            </a:extLst>
          </p:cNvPr>
          <p:cNvSpPr txBox="1"/>
          <p:nvPr/>
        </p:nvSpPr>
        <p:spPr>
          <a:xfrm>
            <a:off x="2085932" y="182880"/>
            <a:ext cx="58865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M</a:t>
            </a:r>
            <a:r>
              <a:rPr lang="pl-PL" sz="3200" dirty="0">
                <a:solidFill>
                  <a:srgbClr val="FFFFFF"/>
                </a:solidFill>
              </a:rPr>
              <a:t>IC</a:t>
            </a:r>
            <a:r>
              <a:rPr sz="3200" dirty="0">
                <a:solidFill>
                  <a:srgbClr val="FFFFFF"/>
                </a:solidFill>
              </a:rPr>
              <a:t>H</a:t>
            </a:r>
            <a:r>
              <a:rPr lang="pl-PL" sz="3200" dirty="0">
                <a:solidFill>
                  <a:srgbClr val="FFFFFF"/>
                </a:solidFill>
              </a:rPr>
              <a:t>AELIS-MENTEN KINETICS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A280654-E328-A4F8-1DBF-ED471A611224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6686CFA-D572-B024-319B-A51BA42D251A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F4CA9D2-43E7-6760-D9CF-51F2E705838C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801E7E1A-DB15-1AC1-CD19-B71DD828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25CC052-F07B-2172-2EEE-68446886873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F1C4744-4A71-5A1D-43AC-E3AF2A25DC6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D0322B5-2D1C-7643-9E44-8951FE7F4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99E2A9E-ED58-6A61-994A-A163BFB5EFB9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C9CF233-92FA-07CB-461C-354E16DE9BCD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DFA03BAD-9043-68CB-EBF0-347B9CD8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A50F1F3-BAF3-E976-26AE-F1F8CD9A4EC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F1A1953-DADF-5C65-1C2D-9B4DE1BF234C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A190BFCD-2F96-0973-3618-C397AA4F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E2FA56D-BAEF-4407-3719-6C63684A79DE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96E8942-AB90-C61D-8866-4C0E28E47001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7F1A2BB0-C68A-8278-CC04-00D16D1B3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pic>
        <p:nvPicPr>
          <p:cNvPr id="23554" name="Picture 2" descr="Michaelis-Menten kinetics - Wikiwand">
            <a:extLst>
              <a:ext uri="{FF2B5EF4-FFF2-40B4-BE49-F238E27FC236}">
                <a16:creationId xmlns:a16="http://schemas.microsoft.com/office/drawing/2014/main" id="{541AAB39-8F17-6743-773F-E4DC808D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1143000"/>
            <a:ext cx="6019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Obraz 21" descr="Obraz zawierający Czcionka, biały, tekst, symbol&#10;&#10;Zawartość wygenerowana przez AI może być niepoprawna.">
            <a:extLst>
              <a:ext uri="{FF2B5EF4-FFF2-40B4-BE49-F238E27FC236}">
                <a16:creationId xmlns:a16="http://schemas.microsoft.com/office/drawing/2014/main" id="{0AD8E485-B9E9-5C52-E150-9BD7400AC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35632" y="4041508"/>
            <a:ext cx="2603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590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XPERIMENTAL VS PREDICTED AFFINITIES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Experimental values are ground truth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Predictions are limited by model accuracy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Important to validate computational results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B457457-78FC-172F-0E9E-029EDA29D37B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AA20FAE-BAB1-3EDA-FB0C-66C4D0A8B017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F1080F2-DCF8-888E-DEE1-3D59517BFE8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6F6C2167-92F3-C471-C47F-226EFD92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DA3743D-0D57-E322-68E8-8C796D8B088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04F931B-8DCE-42DE-53C2-BB41FEEC8A0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5D586AA-ED23-ACEE-A641-12C572D16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A15EB85-CE5E-36E9-ADEE-CF9B1304987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8E7FC71-0D16-A539-3911-895774C550E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7853ED9D-FFC7-5814-FF5B-BA84E1CE8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BC9E192-6993-ED30-6C59-571C1090BD4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21436C6-460F-68C4-F1A2-2286F9F9422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B6643265-39AA-8696-F6D7-ABE2DE81B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5C5833B-7A81-7265-32CB-E2E357BA079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91C6DEC-1678-AD0F-7B9F-BB94F02F960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64F3FFDA-38D7-11C5-46EC-88C1A08DE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42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039967" y="182880"/>
            <a:ext cx="79784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IMITATIONS OF CURRENT </a:t>
            </a:r>
            <a:r>
              <a:rPr lang="pl-PL" sz="3200" dirty="0">
                <a:solidFill>
                  <a:srgbClr val="FFFFFF"/>
                </a:solidFill>
              </a:rPr>
              <a:t>SOTA</a:t>
            </a:r>
            <a:r>
              <a:rPr sz="3200" dirty="0">
                <a:solidFill>
                  <a:srgbClr val="FFFFFF"/>
                </a:solidFill>
              </a:rPr>
              <a:t>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Docking scores often correlate poorly with actual affinity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ML and deep learning improve predictions but have limitations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Experimental validation remains critical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767E07F-957F-8906-27F2-B523CC028DC4}"/>
              </a:ext>
            </a:extLst>
          </p:cNvPr>
          <p:cNvSpPr/>
          <p:nvPr/>
        </p:nvSpPr>
        <p:spPr>
          <a:xfrm>
            <a:off x="-29359" y="-370224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D52A055-12C7-775E-D1DA-3C2A1263B25E}"/>
              </a:ext>
            </a:extLst>
          </p:cNvPr>
          <p:cNvGrpSpPr/>
          <p:nvPr/>
        </p:nvGrpSpPr>
        <p:grpSpPr>
          <a:xfrm>
            <a:off x="535076" y="2291292"/>
            <a:ext cx="612000" cy="612000"/>
            <a:chOff x="535076" y="134706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B31E8F6-1782-691D-3782-0389A46436D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okulary 3D z wypełnieniem pełnym">
              <a:extLst>
                <a:ext uri="{FF2B5EF4-FFF2-40B4-BE49-F238E27FC236}">
                  <a16:creationId xmlns:a16="http://schemas.microsoft.com/office/drawing/2014/main" id="{14FE27F7-33A1-78B6-A52B-DCE313C0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82729C0-C50E-C54E-92C9-5F5D80307B3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C7940FB-CE95-BE3C-8026-34836D6F8AF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F3FDBFA-8275-0A26-84DC-FA249EC8F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2365BEE-4977-40AB-14FA-F538A861AE3B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338106E-8263-D347-7362-3D19084E8BD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76D68BA9-3636-95F1-3838-94CC5D477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205BFCE-A692-970A-61A9-CBBCEED0E3F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4414875-39E1-6C98-E02B-1D6A09050FA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C1322D36-4553-EA5D-E785-E81DE9B35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7A1564C-3824-5B7B-B31E-1E250A74EAA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B631C1D-265D-5021-77EC-C8869DB7BCE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D54A7687-F716-B087-CE6D-860881CC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74142" y="182880"/>
            <a:ext cx="651011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MPORTANCE IN DRUG DISCOVERY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Predict interactions computationally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Prioritize ligands for experiments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Reduce cost and time in drug design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Bridge structural data to functional predictions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3716735C-2864-A162-D564-13BC329F20BC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0006A24A-937D-6FB4-A018-4A154AB0D4ED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5A87DC73-074D-0AFB-DEB8-7FB0ED0FB42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AB0C7BBC-1AB5-04F5-EAE1-66CA05066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93A037E6-57F3-57F3-F425-9F26C7C4DEE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C3557AB2-C949-EC60-700F-EB03FA487A1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B31A492A-4100-6A49-2CA2-3D51FFA1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1795DA1E-0076-BDCB-5A5D-9C4876CD497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CEAA033F-B80F-99DE-52CE-8537C8E46A5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84CC1605-9A65-CCEB-1255-0C6E5759B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4152556-2502-C257-3D88-564E24511FC0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6FD4A8EA-8DAC-9CA2-14B0-D4C430565B49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510C97C7-F3BC-9AF2-83F8-1556388BC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CD121DB1-3C62-4B6B-486B-EFB5044A5BFF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E2B107B-8B8F-451F-159F-9A354BD4E929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8FA6FC18-1AF2-9809-3E6F-906E05EB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OCKING AS A 3D OPTIMIZATION PROBLEM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🗻 Docking searches for optimal ligand position in 3D space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Goal: find binding pose with minimal energy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Computationally challenging due to flexibility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2A2AB38-4790-F706-ACB3-7FE8770CF9B6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35C6872-A250-F66F-A383-A6F8E62B90D7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089997C-D59D-88D7-14A5-E2C2CECA28C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CEE431AE-5252-1BB3-312D-CAD27A704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0CC82C4-A2A7-9C14-68A7-2440829034C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E3531D4-AC4E-F1D7-3047-DA0F1B33BC5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Wyjście z wypełnieniem pełnym">
              <a:extLst>
                <a:ext uri="{FF2B5EF4-FFF2-40B4-BE49-F238E27FC236}">
                  <a16:creationId xmlns:a16="http://schemas.microsoft.com/office/drawing/2014/main" id="{5D48AAEC-A1E0-D57E-0D8A-0DBC4DB65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1F762D0-CC46-0DE9-651E-6F717C1CF82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8B73AB5-383A-D5EE-AC02-19A306B5D5C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Magnes z wypełnieniem pełnym">
              <a:extLst>
                <a:ext uri="{FF2B5EF4-FFF2-40B4-BE49-F238E27FC236}">
                  <a16:creationId xmlns:a16="http://schemas.microsoft.com/office/drawing/2014/main" id="{4BF55B51-0B6A-D79C-6A45-938F34518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D302D5A-6362-9CBD-92B3-1F70615292F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D40F56A-6F24-D185-4BB0-20FB774C0B8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Konstelacja z wypełnieniem pełnym">
              <a:extLst>
                <a:ext uri="{FF2B5EF4-FFF2-40B4-BE49-F238E27FC236}">
                  <a16:creationId xmlns:a16="http://schemas.microsoft.com/office/drawing/2014/main" id="{D41AF603-4CF2-8B0A-C32A-2EEB7635C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7FAEE8F4-C520-4A60-D456-E2A96592A30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3B2B67EE-F770-ADB4-884B-3B49CB890ED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okulary 3D z wypełnieniem pełnym">
              <a:extLst>
                <a:ext uri="{FF2B5EF4-FFF2-40B4-BE49-F238E27FC236}">
                  <a16:creationId xmlns:a16="http://schemas.microsoft.com/office/drawing/2014/main" id="{2366AE40-337D-1407-DB67-36E2CB796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OSE GENERATION VS SCORING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Generate multiple ligand conformations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63543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Score each pose to estimate binding affinity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86863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Both steps are critical for docking success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8D3770D-3B6C-B235-ECA6-5DA8D8028C67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FF86199-D9C4-A79F-EF95-8F9DEE23A216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69CE7BA-5FD6-83DD-F257-334EE8F821C7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E955B86F-DFD6-8E68-11D6-3B23638E8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379F1E-4943-848E-7D8C-50D97778BB7B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45061D0-219F-DE5F-DAC6-036D337A747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117B64D-6EF8-7430-050D-2A9C82864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8476766-8188-A29F-7A80-DD3E2FEE2CA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F3C0F3F-E0AA-81F0-A393-032A87FDC466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6F0F426-86A6-2579-02DC-BFA5CB31A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42F2992-6D69-E466-EB07-EE7F7E639CA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2F10215-FF8E-30C5-AACB-1EC9B93B071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EA430EFF-4FB9-A806-1E45-8EEC67C05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8C6CE9D-55D0-E631-0431-E982DC312B9B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CE9815A-34E9-481B-8CDA-B8C85F36F19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810A3DD2-1966-D90A-81CF-BE649761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IGID VS FLEXIBLE DOCKING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Rigid docking: fixed target and ligand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073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Flexible docking: accounts for conformational changes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9945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Flexibility improves realism but increases computation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11BC14B-9823-7958-7854-F5CBCC82CC1F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62DD4ED-BAE8-C972-0B41-FE930B9FB971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CE59842-B8BD-C276-E6B9-74C4D4D3C829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61883E69-D062-CEA3-1626-C2853B46E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5379650-8F53-39BC-F4E0-8AD26127C711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8D71534-20FD-AF62-A7C5-2165B24D6E9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7B221BF-3433-DEDF-47B9-DDA92A8B1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4CB15E0-08BB-82E4-646B-662DB02B50D7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B1FE848-957F-4370-FB72-DEB441881BF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33B56092-482C-F458-2B77-A095D57B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37064F3-74FB-7C06-16A0-F2FB78723B74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7E269A3-DB0B-9DBE-871C-C0B276687A0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23DBE6B4-A0E8-20F0-3171-4E7773C6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096D26A-2F92-C968-D4A2-EE624DED7AA3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FA00DF5-E8CA-453B-F725-9D379CE68EC6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EFE89269-0593-1F3B-3059-D2CDCA0E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ROTEIN FLEXIBILITY IN DOCKING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🌀 Side chains and backbone may adapt upon binding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Techniques include ensemble docking and soft docking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Important for realistic prediction of poses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FB553CD-6536-AA7C-A88B-DE4D714C3697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0737C8B-AF35-BC7E-97C4-DBC134B26F0A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5DE81E-98B6-C5AD-7344-4BB74F8D1FE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04A67C6B-6166-C982-9674-1252EEFB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C0A67C9-C4D7-C622-D11F-62766D7245F8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92A835A-7C2C-7B73-D071-3A3E64849D9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43582A20-01B2-29CA-43E0-9D04D0457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113AE9B-2DA5-23B0-8790-ABFB8A0E8F0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3E5B321-EC6D-FC43-3587-DA994A7A948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59DCBB41-8FC3-DBA2-E11B-DEA04C507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CC543D2-A0EA-FA65-51AB-3C8E414B724A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E888F87-4864-565F-D450-73425D8A15D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EADCD037-2A7E-F360-F752-6F7AA260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5603A45-0960-6469-2ED3-F8840C183436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97BA87B-5B8B-1842-6D49-4936AC9351E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0BC1B2C5-6177-E6C1-A536-3A0E47AB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L</a:t>
            </a:r>
            <a:r>
              <a:rPr sz="3200">
                <a:solidFill>
                  <a:srgbClr val="FFFFFF"/>
                </a:solidFill>
              </a:rPr>
              <a:t>IGAND FLEXIBILITY HANDLING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Multiple rotamers and torsions considered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6354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Conformer ensembles used to capture flexibility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5226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Critical for accurate docking scoring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E0C090B-0875-4A6B-193A-F0207B60EB61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BD034C0-9BCD-8C6B-F157-228EC96BF51A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B248360-50FE-6A0C-2ADF-171440011477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D2981C74-6EC1-8DEC-0E19-2B040E6FF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E2964E3-4279-3353-2A06-41611ACDEDBF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330CAC3-61F4-FCE1-ABD0-4C74515DC0A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787502E-0AC3-91FE-47A6-613BEDFD0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5A1607E-370C-B483-C92C-0B1C078B33DB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867764A-90D7-E6F7-F9E1-795EBB7D29F9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46FFD89-4C21-3B7B-AED7-4DE165C1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6CFF6B5-4639-0E85-85C8-A432BA1ECDA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13FA911-316F-9056-9EFD-AF080B907639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B4AF1C58-ACB1-9E2B-499A-0C511C991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ED7270F-8EF8-C732-59C2-56EC33A0E430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4749592-ACD0-BA3F-CB0E-4CB871FA411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3823354B-259F-2D31-722C-A4E4D48A9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ONFORMATIONAL SAMPLING STRATEGIES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Systematic or stochastic exploration of conformations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Monte Carlo, genetic algorithms, or distance geometry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Ensures low-energy poses are not missed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EEA8875-49B3-7B7E-76CA-FD074B5A56A8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79BAB39-E477-A003-75A1-88D21F474891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3AA8B4E-DBE1-6152-B6CC-B9108A0FFCB8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2D5CE31E-EAE4-1793-C935-529CA437C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63014EA-3FFC-4945-2DA5-B37CBB703D9D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9790C01-293F-86E0-E813-41F82EDBC24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AABCC6D-2A55-02DF-B131-1BBA3D273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BDE41F7-FFBF-B9B1-9F9A-2C55D67FE4D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9F86FC0-0169-9144-31BD-69DEEDDE16DE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E3AE386-BA5A-7DE0-B4F0-E68EC022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BD8BC2B-5459-BBD5-5633-180F78187BAF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E0D3E04-980B-6747-527B-4789BD787EA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F46C5286-5A7D-2A88-92E1-EF163317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E50FB8F-EED8-249B-FC2D-FE34AD9CDBA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51254B-7CD7-E541-E145-D2B94E728BA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77C30B03-49ED-B158-1005-261C0C66A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70373" y="182880"/>
            <a:ext cx="71176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ONFORMATIONAL SPACE EXPLOSION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Number of conformations grows exponentially with rotatable bonds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Exhaustive search is often infeasible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339945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Sampling algorithms prioritize relevant regions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77377F5-1E91-4E58-9FAF-4F814360E0E9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79144B8-AD59-3CEC-D00A-9FC6017AB8B8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6C742A5-8602-A99C-1F61-918D6EA8E534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55F74580-3B07-C93C-F2AF-365197CD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B6F5FB6-93BB-7487-1A57-F8332078B8A0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902B61F-0A74-CED5-C17E-00E5F669DC9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33638E50-2953-9236-D080-EF05A090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587174A-E283-7FFB-42B3-C48F88480DD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7FF5370-BCE6-65E7-6257-BB6E085C43E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00FE62A2-1FD4-3104-4FC0-7D83746A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E6FF779-E4C4-2373-0A9B-9F1545C00C3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C4D468C-515D-6267-37A9-D4F2E75C2710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4FCB095-D802-FB23-BF65-12D81035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172A21A-63A6-492E-4285-D67906684FA0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4BE9393-31A9-E971-D467-63653632FD5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6ECE6B35-1B1B-6B32-ACAD-B306F47EF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51888" y="182880"/>
            <a:ext cx="635462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G</a:t>
            </a:r>
            <a:r>
              <a:rPr sz="3200" dirty="0">
                <a:solidFill>
                  <a:srgbClr val="FFFFFF"/>
                </a:solidFill>
              </a:rPr>
              <a:t>RADIENT-BASED OPTIMIZATION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Uses derivatives of energy with respect to coordinates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Efficiently finds local minima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May miss global minimum due to energy landscape complexity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4D15ADB-C9A8-00F5-4256-61E2A0851BCB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DE752BE-3F1D-4AC8-C781-5F671FA39B53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CF7F54B-9F56-49B0-36DA-2C08AFD1D0D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3F65F31E-8315-4207-08B7-1AEC8475F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09BA4BC-0A32-A278-3FF5-139A2440EF7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D43162C-6F7D-DE74-8964-2888B7A3E17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80A12FD-0AAB-FEE8-C0D0-2CF49817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EFF92B7-E15B-DC15-983A-6CB9BDF44895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01AD0B8-871D-4498-E09D-A2AE47BD11B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37C7483-7F50-F800-CB5B-F0CA8BA7D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046A000-D32F-B8DE-432B-519FC9F26B30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32F7F0D-620D-D9E3-4B1A-F41F0917EDC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687E05F-C353-2998-0908-F3D09313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5B24E50-2C7D-8AA7-3D0C-E2052FB73BB8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106317C-C5B7-342E-CBB9-88BF1557BD30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51DAB13C-37C4-A415-8052-C0E17CEF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M</a:t>
            </a:r>
            <a:r>
              <a:rPr sz="3200">
                <a:solidFill>
                  <a:srgbClr val="FFFFFF"/>
                </a:solidFill>
              </a:rPr>
              <a:t>ONTE CARLO SAMPLING OF POSES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🎲 Randomly sample conformations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Accept or reject moves based on energy criteria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exploring diverse binding poses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DC419C8-800D-0534-39C0-F1EA9FECB3F2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50464E1-6856-C22D-CAAF-CB75276DD155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DE1876F-E529-8AD8-F549-90E601DB0E4A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49D6FB9B-297A-934E-4D72-343688A2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B56AFBF-ED30-AA32-86B2-DE169AD088C8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764B0D8-7048-CA86-4BE8-EA6D6BBE7C8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630A71A1-C35A-C6C5-95EE-B87ABB9E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F26DE7B-83D7-9000-938A-2F2034A79F0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9016D6E-9E8B-71AE-8BF7-D2279979862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C5D7F20-A3FD-C0CA-D830-8F6CE5BF4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B052C9F-31ED-B5C1-A016-47D542E17732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0CE7C15-56E0-4A16-1260-37EBBC7B3B6B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D497409B-283D-0BB9-360D-AB62C5B6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7954683-FD10-BF79-224B-1C4DA55F3989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39E6412-8A08-8E8D-6CE5-7C899E849DA4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DFD4A4FA-2252-4B54-DF6D-3D1C7945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91060" y="182880"/>
            <a:ext cx="46762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IMULATED ANNEALING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Gradually reduce “temperature” to escape local minima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Combines stochastic sampling with energy minimization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Effective for rugged energy landscapes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84DDA6E-C8A3-5079-7A4A-3970FDCC5C7A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C4DDEC4-BC35-5A01-8D3C-842433CA5ED1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E486474-C0A3-7D45-0578-8D07E9B0ED2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E1F801FA-FAD0-F916-3EAA-3DB0DF474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5810558-8414-1F83-D6CA-EA2D6EEC737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0AA53A4-118D-2C47-1068-7E4AD662D8C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991D40F1-FF4D-B7F6-0A90-A88D45E3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C2BFEF7-9FD0-1E1B-4AB2-6CBA5285E8F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D3CAE2C-3CAC-AF83-865A-4C6F0CA5F8F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E0B1B218-DF15-AF0D-8830-4D7EA5890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0A34584-2208-CC16-4B72-5DD8BFFE4031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8905DBD-A89B-3A3C-906B-D6276B6B4FF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B1354998-8728-48F9-1BFD-62FA7A2F8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CF745A5-1676-629A-ADC3-9BDAD30AB2E9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AC447BD-4AE1-7C20-799C-354D5144DCD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98D49911-D7FC-0190-75DA-17219EAE5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B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ONCEPT OF MOLECULAR RECOGNITION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Ligand fits its target via complementary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Governed by physics: H-bonds, hydrophobicity, electrostatics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Determines specificity and biological outcome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1D841D17-2FFE-5830-A971-79C1D9E736DF}"/>
              </a:ext>
            </a:extLst>
          </p:cNvPr>
          <p:cNvSpPr/>
          <p:nvPr/>
        </p:nvSpPr>
        <p:spPr>
          <a:xfrm>
            <a:off x="-29359" y="-580319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EFD1E1D-8F99-955F-6716-D53C4FBDE6A7}"/>
              </a:ext>
            </a:extLst>
          </p:cNvPr>
          <p:cNvGrpSpPr/>
          <p:nvPr/>
        </p:nvGrpSpPr>
        <p:grpSpPr>
          <a:xfrm>
            <a:off x="520418" y="201690"/>
            <a:ext cx="612000" cy="612000"/>
            <a:chOff x="520418" y="92833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E8B183EA-D1F8-4772-06A2-8C2B97A70C0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Magnes z wypełnieniem pełnym">
              <a:extLst>
                <a:ext uri="{FF2B5EF4-FFF2-40B4-BE49-F238E27FC236}">
                  <a16:creationId xmlns:a16="http://schemas.microsoft.com/office/drawing/2014/main" id="{9E55FE9D-2E3D-8B03-848F-9AE20BDB7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A5BA5C84-BA2D-D112-A4F8-6C88553C0E6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FC88B65D-AF8F-BE00-AF16-0845ECBD326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Wyjście z wypełnieniem pełnym">
              <a:extLst>
                <a:ext uri="{FF2B5EF4-FFF2-40B4-BE49-F238E27FC236}">
                  <a16:creationId xmlns:a16="http://schemas.microsoft.com/office/drawing/2014/main" id="{9FD67B07-BD39-9963-B81D-B72B264A7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09FCFF21-D50F-D476-500F-18AA69D52525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5E0C8B1E-E761-E513-F1EA-2985DA2CA86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C33B0830-4C76-2A07-CFF4-8F64FC1A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9AE69AE2-1BCD-72B7-BE4E-E711127B2A2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BC7409C1-C2F7-E586-40B3-91A2643AE855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okulary 3D z wypełnieniem pełnym">
              <a:extLst>
                <a:ext uri="{FF2B5EF4-FFF2-40B4-BE49-F238E27FC236}">
                  <a16:creationId xmlns:a16="http://schemas.microsoft.com/office/drawing/2014/main" id="{B0806E9C-7FF8-C7DA-7CCB-6B819059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4B32510D-D2DE-C985-558B-0956B0855092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93894E9C-4CD6-51AB-AA77-C1650DFB33D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3" name="Grafika 52" descr="Łącze z wypełnieniem pełnym">
              <a:extLst>
                <a:ext uri="{FF2B5EF4-FFF2-40B4-BE49-F238E27FC236}">
                  <a16:creationId xmlns:a16="http://schemas.microsoft.com/office/drawing/2014/main" id="{D19CA2AE-3EFF-D7BC-A5E8-DF94ADE2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ENETIC ALGORITHMS IN DOCKING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Mimics evolution: selection, crossover, mutation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Identifies low-energy conformations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Balances exploration and exploitation in search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ED75564-4DB9-4DF2-060A-BC2FF8B299E6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26B9F78-56BD-76BE-D85C-9A6631146FEF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ADFCFDB-E91F-BF78-D91D-402AD3205DD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55C96F14-3AED-31F6-3953-6C7290B1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84EA02A-11A7-9FC2-3B8E-83E8667F914B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28C982C-4B01-0076-C99B-7BBBD7D8C8F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B5A8D54E-1509-85CE-1BA4-EE3502B6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F23971E-05A8-57B0-59FC-D9F7CEE31975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A1363BE-0448-B21D-05CD-9BDBAF1DBE8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66A4997A-0D28-A6FE-10C7-37194D727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7D654C7-C601-BEED-FF7F-DBA8CCE411C5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85B7050-6DDB-802D-3D93-4E668838DCF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1C45638A-F2F7-418E-A013-07FF1051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62EADEF-CF7B-088B-B4FE-BA84932523EE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9092DB3-7D8E-5BFC-DCC0-03F3CC5910D2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65A4B7D6-BE88-99CA-1A88-FCC62D385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OMBINING SAMPLING AND SCORING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Sampling generates candidates; scoring ranks them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Iterative refinement improves pose prediction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Integration critical for docking accuracy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FE1B6F3-CAC8-221C-45C9-6723CA02C8F7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9B45F76-35C4-6CF6-7A9C-A1D45D198279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9B19289-BF20-C35C-D8AA-5F598E0F3ADB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EBAD40AD-0D7A-1698-4381-FE02D1D81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68B6AC8-5C8B-015A-DEC6-B41F2C4930C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1A4B418-AE54-CC15-1050-7414DF54013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252D2A18-9E09-9C86-BB07-ACBD78BCE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EE8F5D2-AD88-ACF0-8E94-3DA4815B72DD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835D06D-2004-29F1-976B-6B74CDDDD53F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CC775ECF-AC7D-AD2F-359C-232968C50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BECCB9C-D0B2-BEFF-FFA1-BC8DFB6841F6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837DEEB-A3E5-3D5D-9B5F-891556495A5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0BD51BA9-2D37-29D3-4542-57C75993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1F08D8F-FDA8-AF8E-8A2F-2BBB3BB11D3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B79E0B4-980A-E2A0-D872-F543386A9C7A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4AAD2ED1-3FF7-6F1B-5B42-1223E50A6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19904" y="182880"/>
            <a:ext cx="28185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LPHAFOLD 3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Predicts protein 3D structure from sequence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6354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Supports docking when experimental structures are unavailable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5226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High accuracy accelerates ligand binding studies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6E7263E-8DAE-3EFF-F751-1445F46ABDE8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966250B-2894-909A-6085-7A98810EE4BA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3B52F7E-B438-1FB9-DD1C-6FF625A391E6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A9C9BEEF-9DCF-2130-5793-A2FA3B085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DFA84A4-833B-2AB3-02C9-369BDF003A06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56223F7-D59E-08F1-F484-743F734E84D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ECAD79C7-110C-5525-7485-AB41BD2F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A125338-B5D3-5C61-B2BF-A195F62AFA3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8C88A5B-FC91-C3F5-4A3F-9613D21E8D11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A9FA593F-8F5F-04F3-27B9-7CE672F28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5C2AB9E-9706-0AD0-51EE-68C92CB1A50D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208BCF1-36D6-219D-EF35-BABADFE4C6E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773ABA5-0425-494A-9EC7-FD20CDF5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007BE89-A402-CB5F-8B30-17FAEC4BF5D3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854CCB9-8835-86F7-718B-EE4F13E604B0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0FC7E5C0-C9D9-5EFC-E915-1B76DD107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BFBBD-D6CC-F895-337C-750A79361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470AC8B-DB5C-191D-E42C-07E1DAF77988}"/>
              </a:ext>
            </a:extLst>
          </p:cNvPr>
          <p:cNvSpPr txBox="1"/>
          <p:nvPr/>
        </p:nvSpPr>
        <p:spPr>
          <a:xfrm>
            <a:off x="3619904" y="182880"/>
            <a:ext cx="28185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LPHAFOLD 3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4D2A9C5-6118-F32D-F8D4-9F99207A19A8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5D86BE8-D008-D9B2-56D9-F11868A22C25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E858300-92D2-64BE-3EA1-4117BDEAE89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C11D46B5-9784-E974-AADB-31D46059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0EF6B12-AE8D-34E9-C023-749A058BC44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9B88C42-49F4-5A16-8945-7341595AD3E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DB7F2671-82DB-2271-E1D7-472A1CF4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F03EE36-6C47-8D5B-3CF2-2F614DFBB86F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DDE546F-7CA5-851B-D750-E1441F00509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CCF7E19C-C287-850B-5A77-091C36392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B2178C4-0980-3073-A7CE-E1BF58B25A4D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427836B-68E9-1CA2-657A-49CE4D16EFE9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901913FC-E4F4-958C-EC66-0B40C4C39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CF55F8A-9201-975C-7FAE-3CACB5A01A0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0AD9E53-459E-B55A-8FEA-17EE5A593BCA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9E8CD7B9-D021-3345-B3C1-7FB8F6EBE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pic>
        <p:nvPicPr>
          <p:cNvPr id="24578" name="Picture 2" descr="Fig. 3">
            <a:extLst>
              <a:ext uri="{FF2B5EF4-FFF2-40B4-BE49-F238E27FC236}">
                <a16:creationId xmlns:a16="http://schemas.microsoft.com/office/drawing/2014/main" id="{A3C858F4-D968-1FC3-4542-CEDE1272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8" y="988128"/>
            <a:ext cx="7195457" cy="397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48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4195473" y="182880"/>
            <a:ext cx="16674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OLTZ2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B65A868-0555-0E90-B771-233FA700B2B9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29A6B24-5545-0DB7-E9BB-9021D7553C57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B38B432-1A49-16F6-7968-C81CE8EEDD1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7F111BD0-8DC0-E49F-3696-23A0980C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5308235-0FF5-14EA-7448-C3A2C2A5FA5A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84BB748-F8FF-167F-2E10-CBB2927DFA3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8396E7D-7019-4D38-FD12-907315E4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4D4910C-DEA3-9B9C-FF21-AD2B8FDE5CE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ADD973C-AE15-F40D-A175-FBC3745E5A0D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2B5A32CF-0A52-122B-23A7-F58B8C5B8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72076DA-9738-B535-8BD8-3A0A7AEB6C21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E0D1C63-9864-20F3-4802-5AB83B4AEF26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49EC536C-D531-9E4D-C751-73FA575CF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6C0C7B1-6250-79A8-A3DA-24292F45965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0D55EE2-ED83-3CC3-8CF2-31A73E949EB2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688E35F5-ECBF-4DEB-4BF5-1A47DF5EA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pic>
        <p:nvPicPr>
          <p:cNvPr id="23" name="Obraz 22" descr="Obraz zawierający rysowanie, szkic, clipart, ilustracja&#10;&#10;Zawartość wygenerowana przez AI może być niepoprawna.">
            <a:extLst>
              <a:ext uri="{FF2B5EF4-FFF2-40B4-BE49-F238E27FC236}">
                <a16:creationId xmlns:a16="http://schemas.microsoft.com/office/drawing/2014/main" id="{A4A69110-68AC-4B40-E208-BAA331757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85572" y="990874"/>
            <a:ext cx="46736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69266-434A-0D3C-17AD-A8C835338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0815F52-B622-99AC-39A3-4898E5483F26}"/>
              </a:ext>
            </a:extLst>
          </p:cNvPr>
          <p:cNvSpPr txBox="1"/>
          <p:nvPr/>
        </p:nvSpPr>
        <p:spPr>
          <a:xfrm>
            <a:off x="4195473" y="182880"/>
            <a:ext cx="16674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OLTZ2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3E6248E-0200-45F5-FB40-0CFEBF856413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3F5D641-47AC-FC4A-ECC7-B061ED445886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9C143CD-7EF2-197C-7740-DF67F464977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9F99F121-B4B6-F092-A4A3-E6950421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EB1A048-9485-24B0-981F-A564561671A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36E34E3-41A9-1846-5DE4-BAE194F8E7F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421A2781-034B-108F-E128-F80F35B0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512489F-998D-437C-5D5A-62A5078C717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C22056A-9D10-B925-EB3C-8343AD0B0117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44B7FCB8-AA7C-FCE6-5D87-2293FDF6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57CC492-C9CE-CB2E-62D9-99045DEF8427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4A0F5F3-A44E-1F71-A1B4-B5B5D30F91B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A9AB7BD3-589E-0205-B0B2-EA80CB39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96DDC2A-8671-251F-D2DE-45D408357E38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8740D4E-191E-9EFB-4518-9B0FC1A2D1FA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2B29FA45-DAEE-A55B-F92D-12B716D61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pic>
        <p:nvPicPr>
          <p:cNvPr id="4" name="Obraz 3" descr="Obraz zawierający diagram, linia&#10;&#10;Zawartość wygenerowana przez AI może być niepoprawna.">
            <a:extLst>
              <a:ext uri="{FF2B5EF4-FFF2-40B4-BE49-F238E27FC236}">
                <a16:creationId xmlns:a16="http://schemas.microsoft.com/office/drawing/2014/main" id="{3073FA19-2496-220E-4FD3-21862831E9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6219" y="897467"/>
            <a:ext cx="7566569" cy="41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5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9FBDB9-68B5-69AE-600A-83193CBB9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1296810-E1B5-D6F5-EECC-7B6554382668}"/>
              </a:ext>
            </a:extLst>
          </p:cNvPr>
          <p:cNvSpPr txBox="1"/>
          <p:nvPr/>
        </p:nvSpPr>
        <p:spPr>
          <a:xfrm>
            <a:off x="3950214" y="182880"/>
            <a:ext cx="21579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D</a:t>
            </a:r>
            <a:r>
              <a:rPr lang="pl-PL" sz="3200" dirty="0">
                <a:solidFill>
                  <a:srgbClr val="FFFFFF"/>
                </a:solidFill>
              </a:rPr>
              <a:t>IFFDOCK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F534EA9-B8E0-4C79-30E3-AE992DE74FCC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B25C89C-0ADF-522A-303A-79ADF12D23F8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DC43B3D-B52C-1CCE-D93B-2A204FF2D52E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27CC4FE1-B920-4F86-B47E-167407573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5F9BB9B-19D5-288A-C801-30F7C2C3EF4B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6410CBE-4C97-DA4E-F3D7-ABD3E44EE41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AFF8CDAC-8C66-F380-A46A-1DC7FCA48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200A293-18CA-16CA-F49A-DF9291D151B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4F4C057-4E03-A8DC-E68C-1239255F9D7B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9BFD85AB-6811-1D5E-3345-578226284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3915067-05AE-4060-EB6A-614F372A1BEB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97E8B05-6FA4-5CEB-0698-0F998F38F0B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7AF1724-765E-8643-031E-C818BD0BA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CB1F80F-37BB-D59D-95BD-340F9BB729A7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DF9B37-8AEB-D043-1CD8-8698F35A2CD4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93B5E2CC-0579-DF4D-B753-E7FC9515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pic>
        <p:nvPicPr>
          <p:cNvPr id="22" name="Obraz 21" descr="Obraz zawierający diagram, zrzut ekranu, origami&#10;&#10;Zawartość wygenerowana przez AI może być niepoprawna.">
            <a:extLst>
              <a:ext uri="{FF2B5EF4-FFF2-40B4-BE49-F238E27FC236}">
                <a16:creationId xmlns:a16="http://schemas.microsoft.com/office/drawing/2014/main" id="{453C77F1-FD23-3BCE-90CC-C46E99427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0114" y="1521946"/>
            <a:ext cx="7540475" cy="26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025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EEP DOCKING MODELS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Predict ligand binding poses using neural networks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Accelerates virtual screening of large libraries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Integrates with classical docking pipelines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ED60F03-9C3B-0B92-5B58-5F6E62190D51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604EFB8-BB4F-FECB-548A-B6169A9818AD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C15335A-F6E3-6C86-B32B-C1C6954326A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49D71BD6-6C83-24AD-9B80-D9F637BD8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1B8C025-C288-BFE3-1600-7D45511959C8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1084593-8D78-6BF6-66BE-1091BE590EF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1827EE40-9C84-F1DB-54C3-721C607B8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29F448-B023-E17F-B46E-D5885B302B78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E32C848-D1D7-1BBA-1E47-4A71BE4E0E68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37C364BE-428E-CDE6-3332-97AD66977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B65262C-14F9-DFFF-4DF1-F2FB5090CBED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1EE3E86-8CAE-859E-CF69-56F496453DC2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E13A6579-B275-6B11-BA26-49A0A254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85FB45D-00C4-0AE8-3655-44CF2E8432A2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1146B82-73C8-7930-6887-06ED7A658812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809AEFCB-A315-3334-8569-43C02443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11148" y="182880"/>
            <a:ext cx="54361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IMITATIONS OF DL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Cannot reliably predict absolute binding energies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Often require training on specific chemical space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Experimental validation still required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509D59C-3814-D69A-7913-627ACA131AC9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C5AD19B-678A-2496-BA6B-5FA055942EBA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6F9BF47-6E41-2353-572E-A82588E82707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B6D3C7AD-DBE1-7884-E7E7-F782FF375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8B8C736-2657-4A8C-F32D-239A40F29AD3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55EFCC7-C8CB-8FA3-C487-20FF8F79F6F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028D9DA1-934D-68DD-71C6-04211729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07E6830-B368-08E0-4DDA-61EEE103DE8A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F7DE812-EDF3-7479-BFA7-F521B5701B5D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F5CC543B-638D-011C-3596-FE54AC2C8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37E4166-AA08-FE15-046B-D036480AB8BC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63B182D-C954-C8DD-4A2E-C85E573C01F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1EEF31B8-7FF9-B4F5-EF12-428B47A0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9BAFD57-A129-82C9-FE80-73746E8B11CB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1999A59-3763-BF5D-BDEA-F353216AF12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6653F02F-A771-0A85-3660-59571DC79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126001" y="182880"/>
            <a:ext cx="58063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M</a:t>
            </a:r>
            <a:r>
              <a:rPr lang="pl-PL" sz="32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 WITH CLASSICAL DOCKING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ML improves sampling or rescoring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Combines speed of ML with physics-based accuracy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Hybrid approaches increasingly common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E052BBF-37CF-492E-EA99-19AF2D6CA226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C659AEA-E7ED-1B09-878C-D3121CB82B21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10E80B2-D160-4B59-67B3-0CACB0A1B24E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A1EC1EC3-B4E6-B170-320C-71E204256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90BC2AE-7210-B26F-A746-88981AA5F4F1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486372F-74CF-6623-48B7-D9B0A423A50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C26440A0-BAB7-78D2-C47E-ECA3772B4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B3BD299-47D6-53FF-25B3-628FD97DCED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1E174A1-2EE6-2914-4D7F-2469A94CFAAD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CCC4DDCC-D57A-37EE-CBC9-765F378D2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6BE6EF1-F664-4B6A-216F-678E3257753A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EA48D6D-A6C1-C3B2-A78A-FE989690C68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F42C5B55-F6FC-041D-B88A-0A50C0DB9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817C4F8-B2DB-D5AE-54AC-9A78FB77E10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3219A14-8B4E-DDE8-380E-363DCBC051C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2BDFEEDD-536D-A94A-61AD-0EDFC2301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08470" y="182880"/>
            <a:ext cx="744146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F</a:t>
            </a:r>
            <a:r>
              <a:rPr sz="3200" dirty="0">
                <a:solidFill>
                  <a:srgbClr val="FFFFFF"/>
                </a:solidFill>
              </a:rPr>
              <a:t>ROM SMILES TO 3D CONFORMATIONS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📝 Convert linear or fingerprint representations to 3D structure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Enables docking and interaction analysis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Computational methods generate coordinates from SMILES</a:t>
            </a:r>
          </a:p>
        </p:txBody>
      </p:sp>
      <p:sp>
        <p:nvSpPr>
          <p:cNvPr id="38" name="Dowolny kształt 37">
            <a:extLst>
              <a:ext uri="{FF2B5EF4-FFF2-40B4-BE49-F238E27FC236}">
                <a16:creationId xmlns:a16="http://schemas.microsoft.com/office/drawing/2014/main" id="{6D6F220F-E7B9-776C-1327-DAA0908925C1}"/>
              </a:ext>
            </a:extLst>
          </p:cNvPr>
          <p:cNvSpPr/>
          <p:nvPr/>
        </p:nvSpPr>
        <p:spPr>
          <a:xfrm>
            <a:off x="-29359" y="-475815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73EEF8DE-250C-4717-D40E-00B7D5E952D0}"/>
              </a:ext>
            </a:extLst>
          </p:cNvPr>
          <p:cNvGrpSpPr/>
          <p:nvPr/>
        </p:nvGrpSpPr>
        <p:grpSpPr>
          <a:xfrm>
            <a:off x="535076" y="1246491"/>
            <a:ext cx="612000" cy="612000"/>
            <a:chOff x="535076" y="720703"/>
            <a:chExt cx="612000" cy="612000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480D1321-3795-DD37-6BDB-FA88DA0C99BF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Konstelacja z wypełnieniem pełnym">
              <a:extLst>
                <a:ext uri="{FF2B5EF4-FFF2-40B4-BE49-F238E27FC236}">
                  <a16:creationId xmlns:a16="http://schemas.microsoft.com/office/drawing/2014/main" id="{9B5ECE6E-9A78-EA30-F484-3714E56E4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72F7F8CD-3CB2-5158-43E3-D58EA382D0A5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BE9735F3-DB14-17A9-AE93-3B190B9B147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6" name="Grafika 55" descr="Wyjście z wypełnieniem pełnym">
              <a:extLst>
                <a:ext uri="{FF2B5EF4-FFF2-40B4-BE49-F238E27FC236}">
                  <a16:creationId xmlns:a16="http://schemas.microsoft.com/office/drawing/2014/main" id="{A5BBC96C-EEBB-0C32-D0B2-0A3DA80F2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AF4A7CDE-600C-30C3-B943-7D67C382A832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A661E94A-F124-3E95-607B-E133A6000605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9" name="Grafika 58" descr="Magnes z wypełnieniem pełnym">
              <a:extLst>
                <a:ext uri="{FF2B5EF4-FFF2-40B4-BE49-F238E27FC236}">
                  <a16:creationId xmlns:a16="http://schemas.microsoft.com/office/drawing/2014/main" id="{7293A0A8-6594-92A8-CF3B-E5597F91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63" name="Grupa 62">
            <a:extLst>
              <a:ext uri="{FF2B5EF4-FFF2-40B4-BE49-F238E27FC236}">
                <a16:creationId xmlns:a16="http://schemas.microsoft.com/office/drawing/2014/main" id="{9E9A61AB-2D06-CB24-B7CA-EA87349417F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64" name="Owal 63">
              <a:extLst>
                <a:ext uri="{FF2B5EF4-FFF2-40B4-BE49-F238E27FC236}">
                  <a16:creationId xmlns:a16="http://schemas.microsoft.com/office/drawing/2014/main" id="{AD9AAB36-34CD-A56E-4A05-0D7A0CF78353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5" name="Grafika 64" descr="okulary 3D z wypełnieniem pełnym">
              <a:extLst>
                <a:ext uri="{FF2B5EF4-FFF2-40B4-BE49-F238E27FC236}">
                  <a16:creationId xmlns:a16="http://schemas.microsoft.com/office/drawing/2014/main" id="{46FDDA7D-F968-4871-60F2-DA9405DF0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66" name="Grupa 65">
            <a:extLst>
              <a:ext uri="{FF2B5EF4-FFF2-40B4-BE49-F238E27FC236}">
                <a16:creationId xmlns:a16="http://schemas.microsoft.com/office/drawing/2014/main" id="{C17944E7-8ABB-88EA-CDE6-B5EF00704FE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67" name="Owal 66">
              <a:extLst>
                <a:ext uri="{FF2B5EF4-FFF2-40B4-BE49-F238E27FC236}">
                  <a16:creationId xmlns:a16="http://schemas.microsoft.com/office/drawing/2014/main" id="{EF52A8D5-5F69-3F47-6C68-6BE8DC02B13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8" name="Grafika 67" descr="Łącze z wypełnieniem pełnym">
              <a:extLst>
                <a:ext uri="{FF2B5EF4-FFF2-40B4-BE49-F238E27FC236}">
                  <a16:creationId xmlns:a16="http://schemas.microsoft.com/office/drawing/2014/main" id="{359DB4F7-EEE6-8D0C-7793-300DE3B4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33403" y="182880"/>
            <a:ext cx="559159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I</a:t>
            </a:r>
            <a:r>
              <a:rPr sz="3200" dirty="0">
                <a:solidFill>
                  <a:srgbClr val="FFFFFF"/>
                </a:solidFill>
              </a:rPr>
              <a:t>NTERACTION FINGERPRINTS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Encode ligand-target interactions as fingerprints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Identify recurring contact patterns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Useful for comparing binding modes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C09F783-4819-39FF-89D7-EF087878A9C6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97F12B9-26EA-4A1F-C009-58FD920F26C6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78F2F67-AD21-5449-C777-C6054D3C957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8C113CA8-B5C2-FC88-98AF-387838A3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BBD2530-CCE3-2C20-78E4-EE5045A79ABE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A114E7D-ADEE-715D-1510-6A8186FB009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715E5A22-154A-1FE8-478C-144C339D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1826AAE-9193-F7B5-513D-A48C6EB6C063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B20B0B8-47CF-0B60-E6EE-4956AE3DD29E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019F10BD-6063-1EC8-654F-87AA22FF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903755C-4CFC-8A67-EDE5-C88E9759BFA8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CED8CD9-2C65-6527-9113-89B9E45EF23B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318EDA45-C330-B4A6-DC7E-353511D1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E8BECA7-96F9-7EC8-6EFE-58BD90CE0680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948C386-1A5A-6408-E247-55F460B79D02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980F3140-C58E-0A10-3DA3-B36188B17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NERGY DECOMPOSITION APPROACHES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Break total binding energy into component contributions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Understand enthalpic vs entropic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Useful for rational ligand optimization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2F839CE-5D8E-7F24-D97E-7F15DE9FC34F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A73C52C-FD0F-48CB-49AB-AE95BE1EE7E0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C1CF7CA-1601-01D2-4C49-000D50F5515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9B89FA00-8B5A-DC8E-CEB1-4E56B7B5C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9227829-B174-076E-A18B-71A75E37816C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1D4AF15-6A90-84C0-9210-47A06A32DD6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4C604B49-1FAA-5B03-67BA-8FD745759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7C692D2-AA97-B4B8-BD2C-6183D2DF768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52DD995-3D33-A0F1-47FA-38BEEDAE69E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C5B626DE-2379-7ABC-312F-0BB5E1099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10172E5-8466-2883-4FBC-7B2F9740276B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A0C12BA-034A-DFEA-2938-B25805B7A21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B2FBCFC-877B-283B-7635-D70B7ACE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C413FC2-453A-4404-3BB6-0B464FED7E8A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6C3F9C7-C695-2D69-B53E-553F8D53A54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1FF2CDD6-7F57-B5CF-674A-71B71F456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0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INDING POCKET COMPARISON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Compare shape and chemical properties of pockets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Identify conserved or unique interaction sites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Supports virtual screening and docking design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66A1069-E9B5-907C-B814-DEB45D1DDC0F}"/>
              </a:ext>
            </a:extLst>
          </p:cNvPr>
          <p:cNvSpPr/>
          <p:nvPr/>
        </p:nvSpPr>
        <p:spPr>
          <a:xfrm>
            <a:off x="-29359" y="-267899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7D1ECA1-F9E3-59F5-1F87-B6C3C851864D}"/>
              </a:ext>
            </a:extLst>
          </p:cNvPr>
          <p:cNvGrpSpPr/>
          <p:nvPr/>
        </p:nvGrpSpPr>
        <p:grpSpPr>
          <a:xfrm>
            <a:off x="546935" y="3336093"/>
            <a:ext cx="612000" cy="612000"/>
            <a:chOff x="546935" y="1973425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B14C108-739B-D74D-94E8-D7A5102F57FC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Łącze z wypełnieniem pełnym">
              <a:extLst>
                <a:ext uri="{FF2B5EF4-FFF2-40B4-BE49-F238E27FC236}">
                  <a16:creationId xmlns:a16="http://schemas.microsoft.com/office/drawing/2014/main" id="{F12896C6-A54B-9904-1338-D39EC4A3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EC48029-0851-7951-03C6-0AF2D296B1A2}"/>
              </a:ext>
            </a:extLst>
          </p:cNvPr>
          <p:cNvGrpSpPr/>
          <p:nvPr/>
        </p:nvGrpSpPr>
        <p:grpSpPr>
          <a:xfrm>
            <a:off x="80275" y="4392526"/>
            <a:ext cx="622919" cy="612000"/>
            <a:chOff x="91167" y="4413936"/>
            <a:chExt cx="622919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F6784C0-AF7F-1B8D-5F5D-1C5CBBF8363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Wyjście z wypełnieniem pełnym">
              <a:extLst>
                <a:ext uri="{FF2B5EF4-FFF2-40B4-BE49-F238E27FC236}">
                  <a16:creationId xmlns:a16="http://schemas.microsoft.com/office/drawing/2014/main" id="{54E85FC6-26D9-A208-2FC8-FB839CB71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6FA2C25-76BF-6CC7-7237-E974DB0E6F3C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E480AB0-132C-3E03-7FC3-5CA881FAC7C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Magnes z wypełnieniem pełnym">
              <a:extLst>
                <a:ext uri="{FF2B5EF4-FFF2-40B4-BE49-F238E27FC236}">
                  <a16:creationId xmlns:a16="http://schemas.microsoft.com/office/drawing/2014/main" id="{DD87C56A-5A9E-D951-1F38-C34C5D85E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875DC5A-71D6-BB3D-6A82-1C091BD50569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FC02E01-507F-7AB8-6C17-2F750211AA23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nstelacja z wypełnieniem pełnym">
              <a:extLst>
                <a:ext uri="{FF2B5EF4-FFF2-40B4-BE49-F238E27FC236}">
                  <a16:creationId xmlns:a16="http://schemas.microsoft.com/office/drawing/2014/main" id="{7BB929A5-2A11-AC1A-1AAB-45AB83F32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56F0F2D-EE7A-4A52-58FE-AAA73D1DF971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DD75494-838B-D5F2-44A2-138F4DE82764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okulary 3D z wypełnieniem pełnym">
              <a:extLst>
                <a:ext uri="{FF2B5EF4-FFF2-40B4-BE49-F238E27FC236}">
                  <a16:creationId xmlns:a16="http://schemas.microsoft.com/office/drawing/2014/main" id="{6C86F3DA-D42D-837A-EE20-425C3E04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25149" y="182880"/>
            <a:ext cx="500810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IGAND–TARGET BINDING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🗻 Binding explores complex energy landscapes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Multiple conformations must be considered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307811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Optimization algorithms search for low-energy poses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3F41E43-D34A-942F-3DFB-5FC963A3BDFC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70E2D8C-0A52-BC03-7684-E97060CE94DE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A30E74B-F848-E010-1331-A7ACA663E2D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091A0CC-1B1C-E4DA-10DA-A923A202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99FFA0D-4F3C-3D87-3849-C09985A70CEF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CEF4BF9-0000-0350-5F0E-02B1070DE194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Magnes z wypełnieniem pełnym">
              <a:extLst>
                <a:ext uri="{FF2B5EF4-FFF2-40B4-BE49-F238E27FC236}">
                  <a16:creationId xmlns:a16="http://schemas.microsoft.com/office/drawing/2014/main" id="{66D6406F-E017-DA30-98F4-6D559CBCA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E2AD215-1D2B-ECA8-AF69-713675185C70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0CDE350-13C8-D5EE-DC83-8CD121726E84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Konstelacja z wypełnieniem pełnym">
              <a:extLst>
                <a:ext uri="{FF2B5EF4-FFF2-40B4-BE49-F238E27FC236}">
                  <a16:creationId xmlns:a16="http://schemas.microsoft.com/office/drawing/2014/main" id="{408F0821-5941-B549-6D3D-3C5BA93E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22DD2529-7B99-48E0-9E4A-4438B1699B7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28878908-1299-E38C-9AB1-557BF4244FAE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okulary 3D z wypełnieniem pełnym">
              <a:extLst>
                <a:ext uri="{FF2B5EF4-FFF2-40B4-BE49-F238E27FC236}">
                  <a16:creationId xmlns:a16="http://schemas.microsoft.com/office/drawing/2014/main" id="{5813F45D-68FA-3C55-D6A2-8628C3D54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8274AFD-C366-7203-3ACC-E66C2A02DA1C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0C9A759F-AFC4-8093-FBE6-CF5C85701CBF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Łącze z wypełnieniem pełnym">
              <a:extLst>
                <a:ext uri="{FF2B5EF4-FFF2-40B4-BE49-F238E27FC236}">
                  <a16:creationId xmlns:a16="http://schemas.microsoft.com/office/drawing/2014/main" id="{6A309333-B485-57A8-5008-6B557B9F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57447" y="182880"/>
            <a:ext cx="55435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3</a:t>
            </a:r>
            <a:r>
              <a:rPr sz="3200" dirty="0">
                <a:solidFill>
                  <a:srgbClr val="FFFFFF"/>
                </a:solidFill>
              </a:rPr>
              <a:t>D STRUCTURE GENERATION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Molecules adopt multiple low-energy shapes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2236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Conformer ensembles improve docking and similarity analysis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1108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Accurate 3D structures are essential for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DF63AD5-410A-A2DC-8AA8-36033DCDD99E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E5FE146-58E2-D73B-7B2A-665D33C6EDBB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6EF0C36-8F3D-1EF4-A633-090915D9A85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F4FD40B-F299-EE4D-28EE-7F5925AF6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28B6124-39AD-5FF1-B6FB-9DBDC6A84246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FF4CAD4-0051-5EAF-B295-A70A5444EE8E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Magnes z wypełnieniem pełnym">
              <a:extLst>
                <a:ext uri="{FF2B5EF4-FFF2-40B4-BE49-F238E27FC236}">
                  <a16:creationId xmlns:a16="http://schemas.microsoft.com/office/drawing/2014/main" id="{492528A5-08BF-CF12-3647-C5857F76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8B0E51C-AAEC-EAA2-B247-F66914651C73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DBD0130-FB54-0D1D-2167-47CD54C5D047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nstelacja z wypełnieniem pełnym">
              <a:extLst>
                <a:ext uri="{FF2B5EF4-FFF2-40B4-BE49-F238E27FC236}">
                  <a16:creationId xmlns:a16="http://schemas.microsoft.com/office/drawing/2014/main" id="{75891650-2E89-26E7-AA90-D05A058AE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B222C27-2A7D-AC8A-A281-8A772CC47745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50EB39C-C4A5-66CC-B8F3-CDF7F7ACBBE2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6367CEE1-A9CA-04B0-7301-487AC2E25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47C7016-2242-C984-17EA-BD9A4FFF8739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8D1D3D2-6F1C-E2B0-8D0C-465DDB4E9440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3CD8003E-F480-5E2F-7426-C37546F2E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4040788" y="182880"/>
            <a:ext cx="197682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OCKING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Pose generation + scoring = predicted binding affinity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Trade-offs between speed and accuracy exist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Algorithm choice affects docking success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E414F7F-B386-E914-87E8-149DB271680D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A065744-A58C-2239-F462-21C4E4673E09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D974B66-EEB9-B1E4-143A-684416C3352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3588FC09-A3F9-96E0-B111-33A483E96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8FD6E04-4C9A-3DD0-8087-7472BBD75D53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819E762-3FFA-8FF5-DD89-AED238340623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Magnes z wypełnieniem pełnym">
              <a:extLst>
                <a:ext uri="{FF2B5EF4-FFF2-40B4-BE49-F238E27FC236}">
                  <a16:creationId xmlns:a16="http://schemas.microsoft.com/office/drawing/2014/main" id="{83FDCC46-9D33-AC7E-23C5-2BEF530A6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BAB6DA8-CCB6-0E5B-7145-312BD398A97E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7213FF9-AF5E-704E-662F-932B0A8EA261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nstelacja z wypełnieniem pełnym">
              <a:extLst>
                <a:ext uri="{FF2B5EF4-FFF2-40B4-BE49-F238E27FC236}">
                  <a16:creationId xmlns:a16="http://schemas.microsoft.com/office/drawing/2014/main" id="{E8365C9E-DBDA-3CD9-7FBD-619870122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D629F80-2370-1EF1-331B-71FD0B24B00B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DD396BC-B090-166B-3690-2BC042FFACB7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B0C6E7F7-E139-1B45-4CEC-590DDEE51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C1B2A7E-5FB6-8C14-22EA-A61FDA85F877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13F605D-73CB-4CB3-14B9-07FAB2D5E373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62800E07-7745-9DFC-7213-32181362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403321" y="182880"/>
            <a:ext cx="5251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EPRESENTATION CHOICES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📝 3D coordinates, distance matrices, fingerprints all matter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Structural similarity metrics influence docking evaluation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Choosing the right representation improves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0A94A66-D9A0-313A-966F-94579B32BFBB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A9D0279-100F-4940-E9E1-F943E8153AF4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9B279E4-7337-80E3-A778-53B6869A570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4E8CC3C-A9FE-F73D-A9F6-23FFFD01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6ECABE-1064-8665-4369-DFB8FBF2DF51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7E9C22B-F381-D65E-053A-12598E379D1F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Magnes z wypełnieniem pełnym">
              <a:extLst>
                <a:ext uri="{FF2B5EF4-FFF2-40B4-BE49-F238E27FC236}">
                  <a16:creationId xmlns:a16="http://schemas.microsoft.com/office/drawing/2014/main" id="{99AC5442-1EEB-9BAF-EB97-CAFB677CA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3FC70BD-492B-A8DA-965B-854CD159B18C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6EB2CFD-C833-B0C4-2A4A-FCF78EF25AF5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nstelacja z wypełnieniem pełnym">
              <a:extLst>
                <a:ext uri="{FF2B5EF4-FFF2-40B4-BE49-F238E27FC236}">
                  <a16:creationId xmlns:a16="http://schemas.microsoft.com/office/drawing/2014/main" id="{246C09C9-20A0-C2C4-B29B-C2A262F39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53DA1A0-EEBF-60F3-DCA2-3F1EC382A67C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F46CE16-5131-1295-B87D-AE7218A47A4D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CEA65DA8-E64E-492B-1721-9DA12A9A7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B8552D1-FF69-96AE-D505-8A2980E4C921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C7872AA-4B9B-1EB2-AF9D-E66D05196975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0DAF88CB-0F00-70C7-F489-D16DDD7A7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499582" y="182880"/>
            <a:ext cx="30592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URRENT SOTA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 and DL enhance docking and sampling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517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Absolute binding affinities are still hard to predict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6389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Experimental validation remains crucial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3BAC13D-3D99-E2CD-E1E3-7FA6C54E221C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116B1BB-F421-1100-D3E6-4959E171E421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430953-ABB4-3785-9738-42561E25B56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41FDF569-CD02-3518-D185-53AE69E0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5E608F5-BF3E-98D2-A570-979B8AE6A467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F8B2445-7EFC-2672-5E11-60CF6704C93D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Magnes z wypełnieniem pełnym">
              <a:extLst>
                <a:ext uri="{FF2B5EF4-FFF2-40B4-BE49-F238E27FC236}">
                  <a16:creationId xmlns:a16="http://schemas.microsoft.com/office/drawing/2014/main" id="{6452BDE9-145E-2444-04C5-73092DBA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300C2B1-FB43-5D2B-33A3-17DFAA16515F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F1DCFD9-89FD-1B98-4B27-5FF33DC9EB2A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nstelacja z wypełnieniem pełnym">
              <a:extLst>
                <a:ext uri="{FF2B5EF4-FFF2-40B4-BE49-F238E27FC236}">
                  <a16:creationId xmlns:a16="http://schemas.microsoft.com/office/drawing/2014/main" id="{E156E562-832C-BAF4-0CDA-8DF5C8623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0FF926C-607F-A54C-072C-0FEEE7EEA1F2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0E19B27-356B-3C73-508B-138C6461D5F8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A3698A8A-4681-36D5-269B-07ABDD4C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3A39D03-34BE-D53F-6CB2-80A07310E516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B50753D-EE55-AD62-68BB-B5F484D87EF2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1C76B5E6-8EF4-58F1-DC3C-C58DBF03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0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97747" y="182880"/>
            <a:ext cx="54629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XPERIMENTAL VALIDATION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Computational predictions guide but do not replace experiments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Confirm binding and affinity with assays like Kd, IC50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Iterative cycle of computation and experiment improves drug discovery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E5F24CC-A80F-1351-71F9-BB929DF52483}"/>
              </a:ext>
            </a:extLst>
          </p:cNvPr>
          <p:cNvSpPr/>
          <p:nvPr/>
        </p:nvSpPr>
        <p:spPr>
          <a:xfrm>
            <a:off x="-21536" y="-16131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D7E47C5-EFA2-5579-3ED5-549C12510276}"/>
              </a:ext>
            </a:extLst>
          </p:cNvPr>
          <p:cNvGrpSpPr/>
          <p:nvPr/>
        </p:nvGrpSpPr>
        <p:grpSpPr>
          <a:xfrm>
            <a:off x="527426" y="4380894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D3A6BCF-FFF3-F96C-D2B5-306011D0DE8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1986107-63D9-E22B-7CCD-FD370F71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8D35B02-8980-287F-B397-F685E488C940}"/>
              </a:ext>
            </a:extLst>
          </p:cNvPr>
          <p:cNvGrpSpPr/>
          <p:nvPr/>
        </p:nvGrpSpPr>
        <p:grpSpPr>
          <a:xfrm>
            <a:off x="73267" y="213322"/>
            <a:ext cx="612000" cy="612000"/>
            <a:chOff x="520418" y="92833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1BE95DA-94FF-92DE-51A8-2E4F9245E852}"/>
                </a:ext>
              </a:extLst>
            </p:cNvPr>
            <p:cNvSpPr/>
            <p:nvPr/>
          </p:nvSpPr>
          <p:spPr>
            <a:xfrm>
              <a:off x="520418" y="9283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Magnes z wypełnieniem pełnym">
              <a:extLst>
                <a:ext uri="{FF2B5EF4-FFF2-40B4-BE49-F238E27FC236}">
                  <a16:creationId xmlns:a16="http://schemas.microsoft.com/office/drawing/2014/main" id="{F6AE22BE-2D03-3E00-C6CA-07D384FBF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8190" y="126999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279254E-2E49-404E-3AD9-D554D6FB979B}"/>
              </a:ext>
            </a:extLst>
          </p:cNvPr>
          <p:cNvGrpSpPr/>
          <p:nvPr/>
        </p:nvGrpSpPr>
        <p:grpSpPr>
          <a:xfrm>
            <a:off x="87925" y="1258123"/>
            <a:ext cx="612000" cy="612000"/>
            <a:chOff x="535076" y="720703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D361621-E986-C34B-1529-9E4DD8F619B8}"/>
                </a:ext>
              </a:extLst>
            </p:cNvPr>
            <p:cNvSpPr/>
            <p:nvPr/>
          </p:nvSpPr>
          <p:spPr>
            <a:xfrm>
              <a:off x="535076" y="72070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nstelacja z wypełnieniem pełnym">
              <a:extLst>
                <a:ext uri="{FF2B5EF4-FFF2-40B4-BE49-F238E27FC236}">
                  <a16:creationId xmlns:a16="http://schemas.microsoft.com/office/drawing/2014/main" id="{A0A73163-9DFF-829C-96C3-0C447FA0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3583" y="734087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E5160B7-F79C-BBE5-0D7C-E03D577AE171}"/>
              </a:ext>
            </a:extLst>
          </p:cNvPr>
          <p:cNvGrpSpPr/>
          <p:nvPr/>
        </p:nvGrpSpPr>
        <p:grpSpPr>
          <a:xfrm>
            <a:off x="87925" y="2302924"/>
            <a:ext cx="612000" cy="612000"/>
            <a:chOff x="535076" y="1347064"/>
            <a:chExt cx="612000" cy="612000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B53567F-2DFA-FAA6-1831-928C1DD46D51}"/>
                </a:ext>
              </a:extLst>
            </p:cNvPr>
            <p:cNvSpPr/>
            <p:nvPr/>
          </p:nvSpPr>
          <p:spPr>
            <a:xfrm>
              <a:off x="535076" y="13470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okulary 3D z wypełnieniem pełnym">
              <a:extLst>
                <a:ext uri="{FF2B5EF4-FFF2-40B4-BE49-F238E27FC236}">
                  <a16:creationId xmlns:a16="http://schemas.microsoft.com/office/drawing/2014/main" id="{2298E556-26E3-D025-8A36-6B0F65AE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73608"/>
              <a:ext cx="540000" cy="540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F5261E4-9981-C5A2-6522-754B828138AD}"/>
              </a:ext>
            </a:extLst>
          </p:cNvPr>
          <p:cNvGrpSpPr/>
          <p:nvPr/>
        </p:nvGrpSpPr>
        <p:grpSpPr>
          <a:xfrm>
            <a:off x="99784" y="3347725"/>
            <a:ext cx="612000" cy="612000"/>
            <a:chOff x="546935" y="1973425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2A188A6-931C-65BA-4DF7-545A32E4697D}"/>
                </a:ext>
              </a:extLst>
            </p:cNvPr>
            <p:cNvSpPr/>
            <p:nvPr/>
          </p:nvSpPr>
          <p:spPr>
            <a:xfrm>
              <a:off x="546935" y="197342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Łącze z wypełnieniem pełnym">
              <a:extLst>
                <a:ext uri="{FF2B5EF4-FFF2-40B4-BE49-F238E27FC236}">
                  <a16:creationId xmlns:a16="http://schemas.microsoft.com/office/drawing/2014/main" id="{34000B1D-A271-D8C7-E78B-A7F68ED0B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8190" y="1989595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1913</Words>
  <Application>Microsoft Macintosh PowerPoint</Application>
  <PresentationFormat>Pokaz na ekranie (16:9)</PresentationFormat>
  <Paragraphs>325</Paragraphs>
  <Slides>98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98</vt:i4>
      </vt:variant>
    </vt:vector>
  </HeadingPairs>
  <TitlesOfParts>
    <vt:vector size="101" baseType="lpstr"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3</cp:revision>
  <dcterms:created xsi:type="dcterms:W3CDTF">2013-01-27T09:14:16Z</dcterms:created>
  <dcterms:modified xsi:type="dcterms:W3CDTF">2026-01-15T04:59:49Z</dcterms:modified>
  <cp:category/>
</cp:coreProperties>
</file>